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3"/>
  </p:notesMasterIdLst>
  <p:sldIdLst>
    <p:sldId id="256" r:id="rId2"/>
    <p:sldId id="273" r:id="rId3"/>
    <p:sldId id="276" r:id="rId4"/>
    <p:sldId id="275" r:id="rId5"/>
    <p:sldId id="346" r:id="rId6"/>
    <p:sldId id="274" r:id="rId7"/>
    <p:sldId id="277" r:id="rId8"/>
    <p:sldId id="278" r:id="rId9"/>
    <p:sldId id="288" r:id="rId10"/>
    <p:sldId id="281" r:id="rId11"/>
    <p:sldId id="282" r:id="rId12"/>
    <p:sldId id="283" r:id="rId13"/>
    <p:sldId id="284" r:id="rId14"/>
    <p:sldId id="287" r:id="rId15"/>
    <p:sldId id="285" r:id="rId16"/>
    <p:sldId id="286" r:id="rId17"/>
    <p:sldId id="289" r:id="rId18"/>
    <p:sldId id="290" r:id="rId19"/>
    <p:sldId id="291" r:id="rId20"/>
    <p:sldId id="292" r:id="rId21"/>
    <p:sldId id="293" r:id="rId22"/>
    <p:sldId id="294" r:id="rId23"/>
    <p:sldId id="295" r:id="rId24"/>
    <p:sldId id="296" r:id="rId25"/>
    <p:sldId id="297" r:id="rId26"/>
    <p:sldId id="298" r:id="rId27"/>
    <p:sldId id="312" r:id="rId28"/>
    <p:sldId id="313" r:id="rId29"/>
    <p:sldId id="314" r:id="rId30"/>
    <p:sldId id="315" r:id="rId31"/>
    <p:sldId id="316" r:id="rId32"/>
    <p:sldId id="317" r:id="rId33"/>
    <p:sldId id="318" r:id="rId34"/>
    <p:sldId id="319" r:id="rId35"/>
    <p:sldId id="320" r:id="rId36"/>
    <p:sldId id="321" r:id="rId37"/>
    <p:sldId id="322" r:id="rId38"/>
    <p:sldId id="279" r:id="rId39"/>
    <p:sldId id="280" r:id="rId40"/>
    <p:sldId id="300" r:id="rId41"/>
    <p:sldId id="302" r:id="rId42"/>
    <p:sldId id="304" r:id="rId43"/>
    <p:sldId id="307" r:id="rId44"/>
    <p:sldId id="308" r:id="rId45"/>
    <p:sldId id="309" r:id="rId46"/>
    <p:sldId id="306" r:id="rId47"/>
    <p:sldId id="310" r:id="rId48"/>
    <p:sldId id="311"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40" r:id="rId65"/>
    <p:sldId id="341" r:id="rId66"/>
    <p:sldId id="342" r:id="rId67"/>
    <p:sldId id="343" r:id="rId68"/>
    <p:sldId id="344" r:id="rId69"/>
    <p:sldId id="345" r:id="rId70"/>
    <p:sldId id="270" r:id="rId71"/>
    <p:sldId id="271" r:id="rId72"/>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560" autoAdjust="0"/>
  </p:normalViewPr>
  <p:slideViewPr>
    <p:cSldViewPr snapToGrid="0">
      <p:cViewPr varScale="1">
        <p:scale>
          <a:sx n="62" d="100"/>
          <a:sy n="62" d="100"/>
        </p:scale>
        <p:origin x="894" y="90"/>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418517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216545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390717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1927871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4018266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1227907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3491644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1817861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2604001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518751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4014528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2396524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295843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extLst>
      <p:ext uri="{BB962C8B-B14F-4D97-AF65-F5344CB8AC3E}">
        <p14:creationId xmlns:p14="http://schemas.microsoft.com/office/powerpoint/2010/main" val="4137104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605490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36912870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39810812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2261432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1572430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15526027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4072859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1609789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12585425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12495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87065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3481595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4247278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2412754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1346637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dirty="0"/>
          </a:p>
        </p:txBody>
      </p:sp>
    </p:spTree>
    <p:extLst>
      <p:ext uri="{BB962C8B-B14F-4D97-AF65-F5344CB8AC3E}">
        <p14:creationId xmlns:p14="http://schemas.microsoft.com/office/powerpoint/2010/main" val="1931991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dirty="0"/>
          </a:p>
        </p:txBody>
      </p:sp>
    </p:spTree>
    <p:extLst>
      <p:ext uri="{BB962C8B-B14F-4D97-AF65-F5344CB8AC3E}">
        <p14:creationId xmlns:p14="http://schemas.microsoft.com/office/powerpoint/2010/main" val="1056004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dirty="0"/>
          </a:p>
        </p:txBody>
      </p:sp>
    </p:spTree>
    <p:extLst>
      <p:ext uri="{BB962C8B-B14F-4D97-AF65-F5344CB8AC3E}">
        <p14:creationId xmlns:p14="http://schemas.microsoft.com/office/powerpoint/2010/main" val="1110029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dirty="0"/>
          </a:p>
        </p:txBody>
      </p:sp>
    </p:spTree>
    <p:extLst>
      <p:ext uri="{BB962C8B-B14F-4D97-AF65-F5344CB8AC3E}">
        <p14:creationId xmlns:p14="http://schemas.microsoft.com/office/powerpoint/2010/main" val="280628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dirty="0"/>
          </a:p>
        </p:txBody>
      </p:sp>
    </p:spTree>
    <p:extLst>
      <p:ext uri="{BB962C8B-B14F-4D97-AF65-F5344CB8AC3E}">
        <p14:creationId xmlns:p14="http://schemas.microsoft.com/office/powerpoint/2010/main" val="4023843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dirty="0"/>
          </a:p>
        </p:txBody>
      </p:sp>
    </p:spTree>
    <p:extLst>
      <p:ext uri="{BB962C8B-B14F-4D97-AF65-F5344CB8AC3E}">
        <p14:creationId xmlns:p14="http://schemas.microsoft.com/office/powerpoint/2010/main" val="305121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789217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60039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1308488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4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png"/><Relationship Id="rId7" Type="http://schemas.openxmlformats.org/officeDocument/2006/relationships/image" Target="../media/image370.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2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50.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90.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50.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emf"/><Relationship Id="rId7"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607427" y="3256558"/>
            <a:ext cx="18160999"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tr-TR" sz="4500" b="1" dirty="0" smtClean="0">
                <a:solidFill>
                  <a:schemeClr val="lt1"/>
                </a:solidFill>
                <a:latin typeface="Times New Roman"/>
                <a:ea typeface="Times New Roman"/>
                <a:cs typeface="Times New Roman"/>
                <a:sym typeface="Times New Roman"/>
              </a:rPr>
              <a:t>10.06.2025</a:t>
            </a:r>
            <a:endParaRPr lang="tr-TR"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mc:Choice xmlns:a14="http://schemas.microsoft.com/office/drawing/2010/main"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a:t>
                </a:r>
                <a:r>
                  <a:rPr lang="tr-TR" sz="4000" dirty="0" smtClean="0">
                    <a:solidFill>
                      <a:schemeClr val="tx1"/>
                    </a:solidFill>
                    <a:latin typeface="Times New Roman"/>
                    <a:cs typeface="Times New Roman"/>
                    <a:sym typeface="Times New Roman"/>
                  </a:rPr>
                  <a:t>[</a:t>
                </a:r>
                <a:r>
                  <a:rPr lang="tr-TR" sz="4000" dirty="0">
                    <a:solidFill>
                      <a:schemeClr val="tx1"/>
                    </a:solidFill>
                    <a:latin typeface="Times New Roman"/>
                    <a:cs typeface="Times New Roman"/>
                    <a:sym typeface="Times New Roman"/>
                  </a:rPr>
                  <a:t>3</a:t>
                </a:r>
                <a:r>
                  <a:rPr lang="tr-TR" sz="4000" dirty="0" smtClean="0">
                    <a:solidFill>
                      <a:schemeClr val="tx1"/>
                    </a:solidFill>
                    <a:latin typeface="Times New Roman"/>
                    <a:cs typeface="Times New Roman"/>
                    <a:sym typeface="Times New Roman"/>
                  </a:rPr>
                  <a:t>]. </a:t>
                </a:r>
                <a:r>
                  <a:rPr lang="tr-TR" sz="4000" dirty="0">
                    <a:solidFill>
                      <a:schemeClr val="tx1"/>
                    </a:solidFill>
                    <a:latin typeface="Times New Roman"/>
                    <a:cs typeface="Times New Roman"/>
                    <a:sym typeface="Times New Roman"/>
                  </a:rPr>
                  <a:t>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Cambria Math" panose="02040503050406030204" pitchFamily="18" charset="0"/>
                    <a:ea typeface="Calibri" panose="020F0502020204030204" pitchFamily="34" charset="0"/>
                    <a:cs typeface="Arial" panose="020B0604020202020204" pitchFamily="34" charset="0"/>
                  </a:rPr>
                  <a:t/>
                </a:r>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r>
                  <a:rPr lang="tr-TR" sz="4000" b="0" i="1" kern="100" dirty="0">
                    <a:effectLst/>
                    <a:latin typeface="Cambria Math" panose="02040503050406030204" pitchFamily="18" charset="0"/>
                    <a:ea typeface="Calibri" panose="020F0502020204030204" pitchFamily="34" charset="0"/>
                    <a:cs typeface="Arial" panose="020B0604020202020204" pitchFamily="34" charset="0"/>
                  </a:rPr>
                  <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smtClean="0">
                <a:solidFill>
                  <a:schemeClr val="tx1"/>
                </a:solidFill>
                <a:latin typeface="Times New Roman"/>
                <a:ea typeface="Times New Roman"/>
                <a:cs typeface="Times New Roman"/>
                <a:sym typeface="Times New Roman"/>
              </a:rPr>
              <a:t>Anahtarlama</a:t>
            </a:r>
            <a:r>
              <a:rPr lang="en-US" sz="4000" dirty="0" smtClean="0">
                <a:solidFill>
                  <a:schemeClr val="tx1"/>
                </a:solidFill>
                <a:latin typeface="Times New Roman"/>
                <a:ea typeface="Times New Roman"/>
                <a:cs typeface="Times New Roman"/>
                <a:sym typeface="Times New Roman"/>
              </a:rPr>
              <a:t> </a:t>
            </a:r>
            <a:r>
              <a:rPr lang="tr-TR" sz="4000" dirty="0" smtClean="0">
                <a:solidFill>
                  <a:schemeClr val="tx1"/>
                </a:solidFill>
                <a:latin typeface="Times New Roman"/>
                <a:ea typeface="Times New Roman"/>
                <a:cs typeface="Times New Roman"/>
                <a:sym typeface="Times New Roman"/>
              </a:rPr>
              <a:t>Kontrolü</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r>
                  <a:rPr lang="tr-TR" sz="3200" dirty="0">
                    <a:effectLst/>
                    <a:latin typeface="Cambria Math" panose="02040503050406030204" pitchFamily="18" charset="0"/>
                  </a:rPr>
                  <a:t/>
                </a: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r>
                  <a:rPr lang="en-US" sz="4000" kern="100" dirty="0">
                    <a:latin typeface="Times New Roman" panose="02020603050405020304" pitchFamily="18" charset="0"/>
                    <a:ea typeface="Calibri" panose="020F0502020204030204" pitchFamily="34" charset="0"/>
                    <a:cs typeface="Arial" panose="020B0604020202020204" pitchFamily="34" charset="0"/>
                  </a:rPr>
                  <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Tree>
    <p:extLst>
      <p:ext uri="{BB962C8B-B14F-4D97-AF65-F5344CB8AC3E}">
        <p14:creationId xmlns:p14="http://schemas.microsoft.com/office/powerpoint/2010/main" val="21557767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8136A654-0D34-4EEA-9038-330AE2F16B98}"/>
                  </a:ext>
                </a:extLst>
              </p:cNvPr>
              <p:cNvSpPr txBox="1"/>
              <p:nvPr/>
            </p:nvSpPr>
            <p:spPr>
              <a:xfrm>
                <a:off x="941891" y="3402399"/>
                <a:ext cx="19971328" cy="4505657"/>
              </a:xfrm>
              <a:prstGeom prst="rect">
                <a:avLst/>
              </a:prstGeom>
              <a:noFill/>
            </p:spPr>
            <p:txBody>
              <a:bodyPr wrap="square" rtlCol="0">
                <a:spAutoFit/>
              </a:bodyPr>
              <a:lstStyle/>
              <a:p>
                <a:r>
                  <a:rPr lang="tr-TR" sz="4000" dirty="0">
                    <a:effectLst/>
                    <a:latin typeface="Times New Roman" panose="02020603050405020304" pitchFamily="18" charset="0"/>
                    <a:ea typeface="Aptos"/>
                    <a:cs typeface="Times New Roman" panose="02020603050405020304" pitchFamily="18" charset="0"/>
                  </a:rPr>
                  <a:t>Lemma 2’de eld</a:t>
                </a:r>
                <a:r>
                  <a:rPr lang="tr-TR" sz="4000" dirty="0">
                    <a:latin typeface="Times New Roman" panose="02020603050405020304" pitchFamily="18" charset="0"/>
                    <a:ea typeface="Aptos"/>
                    <a:cs typeface="Times New Roman" panose="02020603050405020304" pitchFamily="18" charset="0"/>
                  </a:rPr>
                  <a:t>e edilen limit </a:t>
                </a:r>
                <a:r>
                  <a:rPr lang="tr-TR" sz="4000" dirty="0" smtClean="0">
                    <a:latin typeface="Times New Roman" panose="02020603050405020304" pitchFamily="18" charset="0"/>
                    <a:ea typeface="Aptos"/>
                    <a:cs typeface="Times New Roman" panose="02020603050405020304" pitchFamily="18" charset="0"/>
                  </a:rPr>
                  <a:t>elipsoidine </a:t>
                </a:r>
                <a:r>
                  <a:rPr lang="tr-TR" sz="4000" dirty="0">
                    <a:latin typeface="Times New Roman" panose="02020603050405020304" pitchFamily="18" charset="0"/>
                    <a:ea typeface="Aptos"/>
                    <a:cs typeface="Times New Roman" panose="02020603050405020304" pitchFamily="18" charset="0"/>
                  </a:rPr>
                  <a:t>göre Lyapunov enerjisi aşağıdaki denklem ile ifade edilebilir.</a:t>
                </a:r>
                <a:endParaRPr lang="tr-TR" sz="40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b="0" i="1" smtClean="0">
                          <a:effectLst/>
                          <a:latin typeface="Cambria Math" panose="02040503050406030204" pitchFamily="18" charset="0"/>
                          <a:ea typeface="Aptos"/>
                          <a:cs typeface="Times New Roman" panose="02020603050405020304" pitchFamily="18" charset="0"/>
                        </a:rPr>
                        <m:t>𝐿𝑦𝑎𝑝𝑢𝑛𝑜𝑣</m:t>
                      </m:r>
                      <m:r>
                        <a:rPr lang="tr-TR" sz="4000" b="0" i="1" smtClean="0">
                          <a:effectLst/>
                          <a:latin typeface="Cambria Math" panose="02040503050406030204" pitchFamily="18" charset="0"/>
                          <a:ea typeface="Aptos"/>
                          <a:cs typeface="Times New Roman" panose="02020603050405020304" pitchFamily="18" charset="0"/>
                        </a:rPr>
                        <m:t> </m:t>
                      </m:r>
                      <m:r>
                        <a:rPr lang="tr-TR" sz="4000" b="0" i="1" smtClean="0">
                          <a:effectLst/>
                          <a:latin typeface="Cambria Math" panose="02040503050406030204" pitchFamily="18" charset="0"/>
                          <a:ea typeface="Aptos"/>
                          <a:cs typeface="Times New Roman" panose="02020603050405020304" pitchFamily="18" charset="0"/>
                        </a:rPr>
                        <m:t>𝐸𝑛𝑒𝑟𝑗𝑖𝑠𝑖</m:t>
                      </m:r>
                      <m:r>
                        <a:rPr lang="tr-TR" sz="4000" i="1" smtClean="0">
                          <a:effectLst/>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𝑃𝑎𝑟𝑎𝑚𝑒𝑡𝑟𝑒</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𝑃𝑎𝑦𝚤</m:t>
                      </m:r>
                      <m:r>
                        <a:rPr lang="tr-TR" sz="4000" b="0" i="1" smtClean="0">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𝐾𝑢𝑎𝑛𝑡𝑖𝑧𝑎𝑠𝑦𝑜𝑛</m:t>
                      </m:r>
                      <m:r>
                        <a:rPr lang="tr-TR" sz="4000" i="1">
                          <a:latin typeface="Cambria Math" panose="02040503050406030204" pitchFamily="18" charset="0"/>
                          <a:ea typeface="Aptos"/>
                          <a:cs typeface="Times New Roman" panose="02020603050405020304" pitchFamily="18" charset="0"/>
                        </a:rPr>
                        <m:t>+</m:t>
                      </m:r>
                      <m:r>
                        <a:rPr lang="tr-TR" sz="4000" i="1">
                          <a:latin typeface="Cambria Math" panose="02040503050406030204" pitchFamily="18" charset="0"/>
                          <a:ea typeface="Aptos"/>
                          <a:cs typeface="Times New Roman" panose="02020603050405020304" pitchFamily="18" charset="0"/>
                        </a:rPr>
                        <m:t>𝐵𝑜𝑧𝑢𝑐𝑢</m:t>
                      </m:r>
                      <m:r>
                        <a:rPr lang="tr-TR" sz="4000" i="1">
                          <a:latin typeface="Cambria Math" panose="02040503050406030204" pitchFamily="18" charset="0"/>
                          <a:ea typeface="Aptos"/>
                          <a:cs typeface="Times New Roman" panose="02020603050405020304" pitchFamily="18" charset="0"/>
                        </a:rPr>
                        <m:t> </m:t>
                      </m:r>
                      <m:r>
                        <a:rPr lang="tr-TR" sz="4000" i="1">
                          <a:latin typeface="Cambria Math" panose="02040503050406030204" pitchFamily="18" charset="0"/>
                          <a:ea typeface="Aptos"/>
                          <a:cs typeface="Times New Roman" panose="02020603050405020304" pitchFamily="18" charset="0"/>
                        </a:rPr>
                        <m:t>𝐸𝑡𝑘𝑖𝑠𝑖</m:t>
                      </m:r>
                    </m:oMath>
                  </m:oMathPara>
                </a14:m>
                <a:endParaRPr lang="tr-TR" sz="40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smtClean="0">
                          <a:effectLst/>
                          <a:latin typeface="Cambria Math" panose="02040503050406030204" pitchFamily="18" charset="0"/>
                          <a:ea typeface="Aptos"/>
                          <a:cs typeface="Times New Roman" panose="02020603050405020304" pitchFamily="18" charset="0"/>
                        </a:rPr>
                        <m:t>𝑉</m:t>
                      </m:r>
                      <m:d>
                        <m:dPr>
                          <m:ctrlPr>
                            <a:rPr lang="tr-TR" sz="4000" i="1">
                              <a:effectLst/>
                              <a:latin typeface="Cambria Math" panose="02040503050406030204" pitchFamily="18" charset="0"/>
                              <a:cs typeface="Times New Roman" panose="02020603050405020304" pitchFamily="18" charset="0"/>
                            </a:rPr>
                          </m:ctrlPr>
                        </m:dPr>
                        <m:e>
                          <m:r>
                            <a:rPr lang="tr-TR" sz="4000" i="1">
                              <a:effectLst/>
                              <a:latin typeface="Cambria Math" panose="02040503050406030204" pitchFamily="18" charset="0"/>
                              <a:ea typeface="Aptos"/>
                              <a:cs typeface="Times New Roman" panose="02020603050405020304" pitchFamily="18" charset="0"/>
                            </a:rPr>
                            <m:t>𝑥</m:t>
                          </m:r>
                          <m:r>
                            <a:rPr lang="tr-TR" sz="4000" i="1">
                              <a:effectLst/>
                              <a:latin typeface="Cambria Math" panose="02040503050406030204" pitchFamily="18" charset="0"/>
                              <a:ea typeface="Aptos"/>
                              <a:cs typeface="Times New Roman" panose="02020603050405020304" pitchFamily="18" charset="0"/>
                            </a:rPr>
                            <m:t>,</m:t>
                          </m:r>
                          <m:r>
                            <a:rPr lang="tr-TR" sz="4000" i="1">
                              <a:effectLst/>
                              <a:latin typeface="Cambria Math" panose="02040503050406030204" pitchFamily="18" charset="0"/>
                              <a:ea typeface="Aptos"/>
                              <a:cs typeface="Times New Roman" panose="02020603050405020304" pitchFamily="18" charset="0"/>
                            </a:rPr>
                            <m:t>𝜃</m:t>
                          </m:r>
                        </m:e>
                      </m:d>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𝛾</m:t>
                          </m:r>
                        </m:sub>
                      </m:sSub>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𝑤</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𝑤</m:t>
                              </m:r>
                            </m:sub>
                          </m:sSub>
                        </m:e>
                        <m:sup>
                          <m:r>
                            <a:rPr lang="tr-TR" sz="4000" i="1">
                              <a:effectLst/>
                              <a:latin typeface="Cambria Math" panose="02040503050406030204" pitchFamily="18" charset="0"/>
                              <a:ea typeface="Aptos"/>
                              <a:cs typeface="Times New Roman" panose="02020603050405020304" pitchFamily="18" charset="0"/>
                            </a:rPr>
                            <m:t>2</m:t>
                          </m:r>
                        </m:sup>
                      </m:sSup>
                      <m:r>
                        <a:rPr lang="tr-TR" sz="4000" i="1">
                          <a:effectLst/>
                          <a:latin typeface="Cambria Math" panose="02040503050406030204" pitchFamily="18" charset="0"/>
                          <a:ea typeface="Aptos"/>
                          <a:cs typeface="Times New Roman" panose="02020603050405020304" pitchFamily="18" charset="0"/>
                        </a:rPr>
                        <m:t>+</m:t>
                      </m:r>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𝑐</m:t>
                          </m:r>
                        </m:e>
                        <m:sub>
                          <m:r>
                            <a:rPr lang="tr-TR" sz="4000" i="1">
                              <a:effectLst/>
                              <a:latin typeface="Cambria Math" panose="02040503050406030204" pitchFamily="18" charset="0"/>
                              <a:ea typeface="Aptos"/>
                              <a:cs typeface="Times New Roman" panose="02020603050405020304" pitchFamily="18" charset="0"/>
                            </a:rPr>
                            <m:t>𝑒</m:t>
                          </m:r>
                        </m:sub>
                      </m:sSub>
                      <m:sSup>
                        <m:sSupPr>
                          <m:ctrlPr>
                            <a:rPr lang="tr-TR" sz="4000" i="1">
                              <a:effectLst/>
                              <a:latin typeface="Cambria Math" panose="02040503050406030204" pitchFamily="18" charset="0"/>
                              <a:cs typeface="Times New Roman" panose="02020603050405020304" pitchFamily="18" charset="0"/>
                            </a:rPr>
                          </m:ctrlPr>
                        </m:sSupPr>
                        <m:e>
                          <m:sSub>
                            <m:sSubPr>
                              <m:ctrlPr>
                                <a:rPr lang="tr-TR" sz="4000" i="1">
                                  <a:effectLst/>
                                  <a:latin typeface="Cambria Math" panose="02040503050406030204" pitchFamily="18" charset="0"/>
                                  <a:cs typeface="Times New Roman" panose="02020603050405020304" pitchFamily="18" charset="0"/>
                                </a:rPr>
                              </m:ctrlPr>
                            </m:sSubPr>
                            <m:e>
                              <m:r>
                                <a:rPr lang="tr-TR" sz="4000" i="1">
                                  <a:effectLst/>
                                  <a:latin typeface="Cambria Math" panose="02040503050406030204" pitchFamily="18" charset="0"/>
                                  <a:ea typeface="Aptos"/>
                                  <a:cs typeface="Times New Roman" panose="02020603050405020304" pitchFamily="18" charset="0"/>
                                </a:rPr>
                                <m:t>∆</m:t>
                              </m:r>
                            </m:e>
                            <m:sub>
                              <m:r>
                                <a:rPr lang="tr-TR" sz="4000" i="1">
                                  <a:effectLst/>
                                  <a:latin typeface="Cambria Math" panose="02040503050406030204" pitchFamily="18" charset="0"/>
                                  <a:ea typeface="Aptos"/>
                                  <a:cs typeface="Times New Roman" panose="02020603050405020304" pitchFamily="18" charset="0"/>
                                </a:rPr>
                                <m:t>𝑒</m:t>
                              </m:r>
                            </m:sub>
                          </m:sSub>
                        </m:e>
                        <m:sup>
                          <m:r>
                            <a:rPr lang="tr-TR" sz="4000" i="1">
                              <a:effectLst/>
                              <a:latin typeface="Cambria Math" panose="02040503050406030204" pitchFamily="18" charset="0"/>
                              <a:ea typeface="Aptos"/>
                              <a:cs typeface="Times New Roman" panose="02020603050405020304" pitchFamily="18" charset="0"/>
                            </a:rPr>
                            <m:t>2</m:t>
                          </m:r>
                        </m:sup>
                      </m:sSup>
                    </m:oMath>
                  </m:oMathPara>
                </a14:m>
                <a:endParaRPr lang="tr-TR" sz="4000" dirty="0"/>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Buna göre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 veya bozucu düştükçe, limit elipsoidi küçülür. </a:t>
                </a:r>
              </a:p>
            </p:txBody>
          </p:sp>
        </mc:Choice>
        <mc:Fallback xmlns="">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891" y="3402399"/>
                <a:ext cx="19971328" cy="4505657"/>
              </a:xfrm>
              <a:prstGeom prst="rect">
                <a:avLst/>
              </a:prstGeom>
              <a:blipFill>
                <a:blip r:embed="rId5"/>
                <a:stretch>
                  <a:fillRect l="-1099" t="-2436" b="-4871"/>
                </a:stretch>
              </a:blipFill>
            </p:spPr>
            <p:txBody>
              <a:bodyPr/>
              <a:lstStyle/>
              <a:p>
                <a:r>
                  <a:rPr lang="en-US">
                    <a:noFill/>
                  </a:rPr>
                  <a:t> </a:t>
                </a:r>
              </a:p>
            </p:txBody>
          </p:sp>
        </mc:Fallback>
      </mc:AlternateContent>
    </p:spTree>
    <p:extLst>
      <p:ext uri="{BB962C8B-B14F-4D97-AF65-F5344CB8AC3E}">
        <p14:creationId xmlns:p14="http://schemas.microsoft.com/office/powerpoint/2010/main" val="18673607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1062692" y="1713180"/>
                <a:ext cx="19328428" cy="8970020"/>
              </a:xfrm>
              <a:prstGeom prst="rect">
                <a:avLst/>
              </a:prstGeom>
              <a:noFill/>
            </p:spPr>
            <p:txBody>
              <a:bodyPr wrap="square" rtlCol="0">
                <a:spAutoFit/>
              </a:bodyPr>
              <a:lstStyle/>
              <a:p>
                <a:pPr>
                  <a:lnSpc>
                    <a:spcPct val="115000"/>
                  </a:lnSpc>
                  <a:spcAft>
                    <a:spcPts val="800"/>
                  </a:spcAft>
                </a:pPr>
                <a:r>
                  <a:rPr lang="tr-TR" sz="4000" b="1" kern="100" dirty="0">
                    <a:effectLst/>
                    <a:latin typeface="Times New Roman" panose="02020603050405020304" pitchFamily="18" charset="0"/>
                    <a:ea typeface="Aptos"/>
                    <a:cs typeface="Times New Roman" panose="02020603050405020304" pitchFamily="18" charset="0"/>
                  </a:rPr>
                  <a:t>Dinamik </a:t>
                </a:r>
                <a:r>
                  <a:rPr lang="tr-TR" sz="4000" b="1" kern="100" dirty="0" err="1">
                    <a:effectLst/>
                    <a:latin typeface="Times New Roman" panose="02020603050405020304" pitchFamily="18" charset="0"/>
                    <a:ea typeface="Aptos"/>
                    <a:cs typeface="Times New Roman" panose="02020603050405020304" pitchFamily="18" charset="0"/>
                  </a:rPr>
                  <a:t>Kuantizörlü</a:t>
                </a:r>
                <a:r>
                  <a:rPr lang="tr-TR" sz="4000" b="1" kern="100" dirty="0">
                    <a:effectLst/>
                    <a:latin typeface="Times New Roman" panose="02020603050405020304" pitchFamily="18" charset="0"/>
                    <a:ea typeface="Aptos"/>
                    <a:cs typeface="Times New Roman" panose="02020603050405020304" pitchFamily="18" charset="0"/>
                  </a:rPr>
                  <a:t> Uyarlama Kuralı</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Çıkışın </a:t>
                </a:r>
                <a:r>
                  <a:rPr lang="tr-TR" sz="4000" kern="100" dirty="0" err="1">
                    <a:effectLst/>
                    <a:latin typeface="Times New Roman" panose="02020603050405020304" pitchFamily="18" charset="0"/>
                    <a:ea typeface="Aptos"/>
                    <a:cs typeface="Times New Roman" panose="02020603050405020304" pitchFamily="18" charset="0"/>
                  </a:rPr>
                  <a:t>kuantize</a:t>
                </a:r>
                <a:r>
                  <a:rPr lang="tr-TR" sz="4000" kern="100" dirty="0">
                    <a:effectLst/>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𝜃</m:t>
                          </m:r>
                        </m:e>
                        <m:sup>
                          <m:r>
                            <a:rPr lang="tr-TR" sz="4000" i="1" kern="100">
                              <a:effectLst/>
                              <a:latin typeface="Cambria Math" panose="02040503050406030204" pitchFamily="18" charset="0"/>
                              <a:ea typeface="Aptos"/>
                              <a:cs typeface="Arial" panose="020B0604020202020204" pitchFamily="34" charset="0"/>
                            </a:rPr>
                            <m:t>𝑇</m:t>
                          </m:r>
                        </m:sup>
                      </m:sSup>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r>
                        <a:rPr lang="tr-TR" sz="4000" i="1" kern="100">
                          <a:effectLst/>
                          <a:latin typeface="Cambria Math" panose="02040503050406030204" pitchFamily="18" charset="0"/>
                          <a:ea typeface="Aptos"/>
                          <a:cs typeface="Arial" panose="020B0604020202020204" pitchFamily="34" charset="0"/>
                        </a:rPr>
                        <m:t>)</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latin typeface="Times New Roman" panose="02020603050405020304" pitchFamily="18" charset="0"/>
                    <a:ea typeface="Aptos"/>
                    <a:cs typeface="Times New Roman" panose="02020603050405020304" pitchFamily="18" charset="0"/>
                  </a:rPr>
                  <a:t>Buna göre her </a:t>
                </a:r>
                <a:r>
                  <a:rPr lang="tr-TR" sz="4000" kern="100" dirty="0" err="1">
                    <a:latin typeface="Times New Roman" panose="02020603050405020304" pitchFamily="18" charset="0"/>
                    <a:ea typeface="Aptos"/>
                    <a:cs typeface="Times New Roman" panose="02020603050405020304" pitchFamily="18" charset="0"/>
                  </a:rPr>
                  <a:t>zoom</a:t>
                </a:r>
                <a:r>
                  <a:rPr lang="tr-TR" sz="4000"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endParaRPr lang="tr-TR" sz="4000" kern="100" dirty="0">
                  <a:effectLst/>
                  <a:latin typeface="Times New Roman" panose="02020603050405020304" pitchFamily="18" charset="0"/>
                  <a:ea typeface="Aptos"/>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oMath>
                </a14:m>
                <a:r>
                  <a:rPr lang="tr-TR" sz="4000" kern="100" dirty="0">
                    <a:effectLst/>
                    <a:latin typeface="Times New Roman" panose="02020603050405020304" pitchFamily="18" charset="0"/>
                    <a:ea typeface="Aptos"/>
                    <a:cs typeface="Times New Roman" panose="02020603050405020304" pitchFamily="18" charset="0"/>
                  </a:rPr>
                  <a:t> </a:t>
                </a:r>
                <a:r>
                  <a:rPr lang="tr-TR" sz="4000" kern="100" dirty="0" err="1">
                    <a:effectLst/>
                    <a:latin typeface="Times New Roman" panose="02020603050405020304" pitchFamily="18" charset="0"/>
                    <a:ea typeface="Aptos"/>
                    <a:cs typeface="Times New Roman" panose="02020603050405020304" pitchFamily="18" charset="0"/>
                  </a:rPr>
                  <a:t>anahtarlanınca</a:t>
                </a:r>
                <a:r>
                  <a:rPr lang="tr-TR" sz="4000" kern="100" dirty="0">
                    <a:effectLst/>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800"/>
                  </a:spcAft>
                </a:pP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Aptos"/>
                              <a:cs typeface="Times New Roman" panose="02020603050405020304" pitchFamily="18" charset="0"/>
                            </a:rPr>
                          </m:ctrlPr>
                        </m:accPr>
                        <m:e>
                          <m:r>
                            <a:rPr lang="tr-TR" sz="4000" i="1" kern="100">
                              <a:effectLst/>
                              <a:latin typeface="Cambria Math" panose="02040503050406030204" pitchFamily="18" charset="0"/>
                              <a:ea typeface="Aptos"/>
                              <a:cs typeface="Times New Roman" panose="02020603050405020304" pitchFamily="18" charset="0"/>
                            </a:rPr>
                            <m:t>𝜃</m:t>
                          </m:r>
                        </m:e>
                      </m:acc>
                      <m:d>
                        <m:dPr>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𝑡</m:t>
                          </m:r>
                        </m:e>
                      </m:d>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𝛾</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𝑞</m:t>
                          </m:r>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sSub>
                        <m:sSubPr>
                          <m:ctrlPr>
                            <a:rPr lang="tr-TR" sz="4000" i="1" kern="100">
                              <a:effectLst/>
                              <a:latin typeface="Cambria Math" panose="02040503050406030204" pitchFamily="18" charset="0"/>
                              <a:ea typeface="Aptos"/>
                              <a:cs typeface="Arial" panose="020B0604020202020204" pitchFamily="34" charset="0"/>
                            </a:rPr>
                          </m:ctrlPr>
                        </m:sSubPr>
                        <m:e>
                          <m:sSup>
                            <m:sSupPr>
                              <m:ctrlPr>
                                <a:rPr lang="tr-TR" sz="4000" i="1" kern="100">
                                  <a:effectLst/>
                                  <a:latin typeface="Cambria Math" panose="02040503050406030204" pitchFamily="18" charset="0"/>
                                  <a:ea typeface="Aptos"/>
                                  <a:cs typeface="Arial" panose="020B0604020202020204" pitchFamily="34" charset="0"/>
                                </a:rPr>
                              </m:ctrlPr>
                            </m:sSupPr>
                            <m:e>
                              <m:r>
                                <a:rPr lang="tr-TR" sz="4000" i="1" kern="100">
                                  <a:effectLst/>
                                  <a:latin typeface="Cambria Math" panose="02040503050406030204" pitchFamily="18" charset="0"/>
                                  <a:ea typeface="Aptos"/>
                                  <a:cs typeface="Arial" panose="020B0604020202020204" pitchFamily="34" charset="0"/>
                                </a:rPr>
                                <m:t>𝑞</m:t>
                              </m:r>
                            </m:e>
                            <m:sup>
                              <m:r>
                                <a:rPr lang="tr-TR" sz="4000" i="1" kern="100">
                                  <a:effectLst/>
                                  <a:latin typeface="Cambria Math" panose="02040503050406030204" pitchFamily="18" charset="0"/>
                                  <a:ea typeface="Aptos"/>
                                  <a:cs typeface="Arial" panose="020B0604020202020204" pitchFamily="34" charset="0"/>
                                </a:rPr>
                                <m:t>𝑇</m:t>
                              </m:r>
                            </m:sup>
                          </m:sSup>
                        </m:e>
                        <m:sub>
                          <m:r>
                            <a:rPr lang="tr-TR" sz="4000" i="1" kern="100">
                              <a:effectLst/>
                              <a:latin typeface="Cambria Math" panose="02040503050406030204" pitchFamily="18" charset="0"/>
                              <a:ea typeface="Aptos"/>
                              <a:cs typeface="Arial" panose="020B0604020202020204" pitchFamily="34" charset="0"/>
                            </a:rPr>
                            <m:t>𝑢</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sub>
                      </m:sSub>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𝑦</m:t>
                          </m:r>
                          <m:d>
                            <m:dPr>
                              <m:ctrlPr>
                                <a:rPr lang="tr-TR" sz="4000" i="1" kern="100">
                                  <a:effectLst/>
                                  <a:latin typeface="Cambria Math" panose="02040503050406030204" pitchFamily="18" charset="0"/>
                                  <a:ea typeface="Aptos"/>
                                  <a:cs typeface="Arial" panose="020B0604020202020204" pitchFamily="34" charset="0"/>
                                </a:rPr>
                              </m:ctrlPr>
                            </m:dPr>
                            <m:e>
                              <m:r>
                                <a:rPr lang="tr-TR" sz="4000" i="1" kern="100">
                                  <a:effectLst/>
                                  <a:latin typeface="Cambria Math" panose="02040503050406030204" pitchFamily="18" charset="0"/>
                                  <a:ea typeface="Aptos"/>
                                  <a:cs typeface="Arial" panose="020B0604020202020204" pitchFamily="34" charset="0"/>
                                </a:rPr>
                                <m:t>𝑡</m:t>
                              </m:r>
                            </m:e>
                          </m:d>
                        </m:e>
                      </m:d>
                      <m:r>
                        <a:rPr lang="tr-TR" sz="4000" i="1" kern="100">
                          <a:effectLst/>
                          <a:latin typeface="Cambria Math" panose="02040503050406030204" pitchFamily="18" charset="0"/>
                          <a:ea typeface="Aptos"/>
                          <a:cs typeface="Arial" panose="020B0604020202020204" pitchFamily="34" charset="0"/>
                        </a:rPr>
                        <m:t>𝑔</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𝑎</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Arial" panose="020B0604020202020204" pitchFamily="34" charset="0"/>
                        </a:rPr>
                        <m:t>𝑡</m:t>
                      </m:r>
                      <m:r>
                        <a:rPr lang="tr-TR" sz="4000" i="1" kern="100">
                          <a:effectLst/>
                          <a:latin typeface="Cambria Math" panose="02040503050406030204" pitchFamily="18" charset="0"/>
                          <a:ea typeface="Aptos"/>
                          <a:cs typeface="Arial" panose="020B0604020202020204" pitchFamily="34" charset="0"/>
                        </a:rPr>
                        <m:t>)</m:t>
                      </m:r>
                      <m:r>
                        <a:rPr lang="tr-TR" sz="4000" i="1" kern="100">
                          <a:effectLst/>
                          <a:latin typeface="Cambria Math" panose="02040503050406030204" pitchFamily="18" charset="0"/>
                          <a:ea typeface="Aptos"/>
                          <a:cs typeface="Times New Roman" panose="02020603050405020304" pitchFamily="18" charset="0"/>
                        </a:rPr>
                        <m:t>𝜃</m:t>
                      </m:r>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𝑡</m:t>
                      </m:r>
                      <m:r>
                        <a:rPr lang="tr-TR" sz="4000" i="1" kern="100">
                          <a:effectLst/>
                          <a:latin typeface="Cambria Math" panose="02040503050406030204" pitchFamily="18" charset="0"/>
                          <a:ea typeface="Aptos"/>
                          <a:cs typeface="Times New Roman" panose="02020603050405020304" pitchFamily="18" charset="0"/>
                        </a:rPr>
                        <m:t>)</m:t>
                      </m:r>
                    </m:oMath>
                  </m:oMathPara>
                </a14:m>
                <a:endParaRPr lang="tr-TR" sz="4000" kern="100" dirty="0">
                  <a:effectLst/>
                  <a:latin typeface="Aptos"/>
                  <a:ea typeface="Aptos"/>
                  <a:cs typeface="Arial" panose="020B0604020202020204" pitchFamily="34" charset="0"/>
                </a:endParaRPr>
              </a:p>
              <a:p>
                <a:endParaRPr lang="tr-TR" sz="4000" dirty="0"/>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692" y="1713180"/>
                <a:ext cx="19328428" cy="8970020"/>
              </a:xfrm>
              <a:prstGeom prst="rect">
                <a:avLst/>
              </a:prstGeom>
              <a:blipFill>
                <a:blip r:embed="rId5"/>
                <a:stretch>
                  <a:fillRect l="-1104" t="-816" r="-1356"/>
                </a:stretch>
              </a:blipFill>
            </p:spPr>
            <p:txBody>
              <a:bodyPr/>
              <a:lstStyle/>
              <a:p>
                <a:r>
                  <a:rPr lang="tr-TR">
                    <a:noFill/>
                  </a:rPr>
                  <a:t> </a:t>
                </a:r>
              </a:p>
            </p:txBody>
          </p:sp>
        </mc:Fallback>
      </mc:AlternateContent>
    </p:spTree>
    <p:extLst>
      <p:ext uri="{BB962C8B-B14F-4D97-AF65-F5344CB8AC3E}">
        <p14:creationId xmlns:p14="http://schemas.microsoft.com/office/powerpoint/2010/main" val="3566480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578903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704563" y="2361148"/>
                <a:ext cx="20445984" cy="8894486"/>
              </a:xfrm>
              <a:prstGeom prst="rect">
                <a:avLst/>
              </a:prstGeom>
              <a:noFill/>
            </p:spPr>
            <p:txBody>
              <a:bodyPr wrap="square" rtlCol="0">
                <a:spAutoFit/>
              </a:bodyPr>
              <a:lstStyle/>
              <a:p>
                <a:r>
                  <a:rPr lang="tr-TR" sz="4000"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Koşulu</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(0),</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(0)</m:t>
                          </m:r>
                        </m:e>
                      </m:d>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smtClean="0">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oMath>
                  </m:oMathPara>
                </a14:m>
                <a:endParaRPr lang="tr-TR" sz="4000" dirty="0">
                  <a:latin typeface="Cambria Math" panose="02040503050406030204" pitchFamily="18" charset="0"/>
                  <a:ea typeface="Cambria Math" panose="02040503050406030204" pitchFamily="18" charset="0"/>
                </a:endParaRPr>
              </a:p>
              <a:p>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0" i="1">
                        <a:latin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𝑀</m:t>
                              </m:r>
                            </m:e>
                            <m:sup>
                              <m:r>
                                <a:rPr lang="tr-TR" sz="4000" i="1">
                                  <a:latin typeface="Cambria Math" panose="02040503050406030204" pitchFamily="18" charset="0"/>
                                  <a:ea typeface="Cambria Math" panose="02040503050406030204" pitchFamily="18" charset="0"/>
                                </a:rPr>
                                <m:t>2</m:t>
                              </m:r>
                            </m:sup>
                          </m:sSup>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𝜆</m:t>
                              </m:r>
                            </m:e>
                            <m:sub>
                              <m:r>
                                <a:rPr lang="tr-TR" sz="4000" i="1">
                                  <a:latin typeface="Cambria Math" panose="02040503050406030204" pitchFamily="18" charset="0"/>
                                  <a:ea typeface="Cambria Math" panose="02040503050406030204" pitchFamily="18" charset="0"/>
                                </a:rPr>
                                <m:t>𝑝</m:t>
                              </m:r>
                            </m:sub>
                          </m:sSub>
                        </m:num>
                        <m:den>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𝛬</m:t>
                                  </m:r>
                                </m:e>
                                <m:sub>
                                  <m:r>
                                    <a:rPr lang="tr-TR" sz="4000" i="1">
                                      <a:latin typeface="Cambria Math" panose="02040503050406030204" pitchFamily="18" charset="0"/>
                                      <a:ea typeface="Cambria Math" panose="02040503050406030204" pitchFamily="18" charset="0"/>
                                    </a:rPr>
                                    <m:t>𝐶</m:t>
                                  </m:r>
                                </m:sub>
                              </m:sSub>
                            </m:e>
                            <m:sup>
                              <m:r>
                                <a:rPr lang="tr-TR" sz="4000" i="1">
                                  <a:latin typeface="Cambria Math" panose="02040503050406030204" pitchFamily="18" charset="0"/>
                                  <a:ea typeface="Cambria Math" panose="02040503050406030204" pitchFamily="18" charset="0"/>
                                </a:rPr>
                                <m:t>2</m:t>
                              </m:r>
                            </m:sup>
                          </m:sSup>
                        </m:den>
                      </m:f>
                      <m:r>
                        <a:rPr lang="tr-TR" sz="4000" b="0" i="0" smtClean="0">
                          <a:latin typeface="Cambria Math" panose="02040503050406030204" pitchFamily="18" charset="0"/>
                          <a:ea typeface="Cambria Math" panose="02040503050406030204" pitchFamily="18" charset="0"/>
                        </a:rPr>
                        <m:t>,  </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r>
                        <a:rPr lang="tr-TR" sz="40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sub>
                      </m:sSub>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𝑦</m:t>
                              </m:r>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0" i="1" kern="100">
                          <a:effectLst/>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0" i="1" kern="100">
                              <a:effectLst/>
                              <a:latin typeface="Cambria Math" panose="02040503050406030204" pitchFamily="18" charset="0"/>
                              <a:ea typeface="Cambria Math" panose="02040503050406030204" pitchFamily="18" charset="0"/>
                              <a:cs typeface="Arial" panose="020B0604020202020204" pitchFamily="34" charset="0"/>
                            </a:rPr>
                          </m:ctrlPr>
                        </m:sSubPr>
                        <m:e>
                          <m:r>
                            <a:rPr lang="tr-TR" sz="4000" i="1" kern="100">
                              <a:effectLst/>
                              <a:latin typeface="Cambria Math" panose="02040503050406030204" pitchFamily="18" charset="0"/>
                              <a:ea typeface="Cambria Math" panose="02040503050406030204" pitchFamily="18" charset="0"/>
                              <a:cs typeface="Arial" panose="020B0604020202020204" pitchFamily="34" charset="0"/>
                            </a:rPr>
                            <m:t>𝜇</m:t>
                          </m:r>
                        </m:e>
                        <m:sub>
                          <m:r>
                            <a:rPr lang="tr-TR" sz="4000" i="1" kern="100">
                              <a:effectLst/>
                              <a:latin typeface="Cambria Math" panose="02040503050406030204" pitchFamily="18" charset="0"/>
                              <a:ea typeface="Cambria Math" panose="02040503050406030204" pitchFamily="18" charset="0"/>
                              <a:cs typeface="Arial" panose="020B0604020202020204" pitchFamily="34" charset="0"/>
                            </a:rPr>
                            <m:t>0</m:t>
                          </m:r>
                        </m:sub>
                      </m:sSub>
                      <m:r>
                        <a:rPr lang="tr-TR" sz="4000" i="1" kern="100">
                          <a:effectLst/>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0" kern="100" dirty="0">
                  <a:effectLst/>
                  <a:latin typeface="Cambria Math" panose="02040503050406030204" pitchFamily="18" charset="0"/>
                  <a:ea typeface="Cambria Math" panose="02040503050406030204" pitchFamily="18" charset="0"/>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563" y="2361148"/>
                <a:ext cx="20445984" cy="8894486"/>
              </a:xfrm>
              <a:prstGeom prst="rect">
                <a:avLst/>
              </a:prstGeom>
              <a:blipFill>
                <a:blip r:embed="rId5"/>
                <a:stretch>
                  <a:fillRect l="-1073" t="-1234"/>
                </a:stretch>
              </a:blipFill>
            </p:spPr>
            <p:txBody>
              <a:bodyPr/>
              <a:lstStyle/>
              <a:p>
                <a:r>
                  <a:rPr lang="tr-TR">
                    <a:noFill/>
                  </a:rPr>
                  <a:t> </a:t>
                </a:r>
              </a:p>
            </p:txBody>
          </p:sp>
        </mc:Fallback>
      </mc:AlternateContent>
    </p:spTree>
    <p:extLst>
      <p:ext uri="{BB962C8B-B14F-4D97-AF65-F5344CB8AC3E}">
        <p14:creationId xmlns:p14="http://schemas.microsoft.com/office/powerpoint/2010/main" val="26611619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438913" y="1975104"/>
                <a:ext cx="20884896" cy="6352316"/>
              </a:xfrm>
              <a:prstGeom prst="rect">
                <a:avLst/>
              </a:prstGeom>
              <a:noFill/>
            </p:spPr>
            <p:txBody>
              <a:bodyPr wrap="square" rtlCol="0">
                <a:spAutoFit/>
              </a:bodyPr>
              <a:lstStyle/>
              <a:p>
                <a:r>
                  <a:rPr lang="tr-TR" sz="4000"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0" b="1" i="1" smtClean="0">
                        <a:latin typeface="Cambria Math" panose="02040503050406030204" pitchFamily="18" charset="0"/>
                        <a:ea typeface="Cambria Math" panose="02040503050406030204" pitchFamily="18" charset="0"/>
                      </a:rPr>
                      <m:t>𝜺</m:t>
                    </m:r>
                  </m:oMath>
                </a14:m>
                <a:endParaRPr lang="tr-TR" sz="4000" b="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0" i="1" smtClean="0">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0" i="1">
                        <a:latin typeface="Cambria Math" panose="02040503050406030204" pitchFamily="18" charset="0"/>
                        <a:ea typeface="Cambria Math" panose="020405030504060302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&lt;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8913" y="1975104"/>
                <a:ext cx="20884896" cy="6352316"/>
              </a:xfrm>
              <a:prstGeom prst="rect">
                <a:avLst/>
              </a:prstGeom>
              <a:blipFill>
                <a:blip r:embed="rId5"/>
                <a:stretch>
                  <a:fillRect l="-1022" t="-1727"/>
                </a:stretch>
              </a:blipFill>
            </p:spPr>
            <p:txBody>
              <a:bodyPr/>
              <a:lstStyle/>
              <a:p>
                <a:r>
                  <a:rPr lang="tr-TR">
                    <a:noFill/>
                  </a:rPr>
                  <a:t> </a:t>
                </a:r>
              </a:p>
            </p:txBody>
          </p:sp>
        </mc:Fallback>
      </mc:AlternateContent>
    </p:spTree>
    <p:extLst>
      <p:ext uri="{BB962C8B-B14F-4D97-AF65-F5344CB8AC3E}">
        <p14:creationId xmlns:p14="http://schemas.microsoft.com/office/powerpoint/2010/main" val="3872682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87553" y="3099460"/>
                <a:ext cx="20153376" cy="4600747"/>
              </a:xfrm>
              <a:prstGeom prst="rect">
                <a:avLst/>
              </a:prstGeom>
              <a:noFill/>
            </p:spPr>
            <p:txBody>
              <a:bodyPr wrap="square" rtlCol="0">
                <a:spAutoFit/>
              </a:bodyPr>
              <a:lstStyle/>
              <a:p>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m:rPr>
                            <m:sty m:val="p"/>
                          </m:rPr>
                          <a:rPr lang="tr-TR" sz="4000" i="0">
                            <a:latin typeface="Cambria Math" panose="02040503050406030204" pitchFamily="18" charset="0"/>
                            <a:ea typeface="Cambria Math" panose="02040503050406030204" pitchFamily="18" charset="0"/>
                          </a:rPr>
                          <m:t>μ</m:t>
                        </m:r>
                      </m:e>
                      <m:sub>
                        <m:r>
                          <a:rPr lang="tr-TR" sz="4000" i="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0"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553" y="3099460"/>
                <a:ext cx="20153376" cy="4600747"/>
              </a:xfrm>
              <a:prstGeom prst="rect">
                <a:avLst/>
              </a:prstGeom>
              <a:blipFill>
                <a:blip r:embed="rId5"/>
                <a:stretch>
                  <a:fillRect l="-1059" t="-2384"/>
                </a:stretch>
              </a:blipFill>
            </p:spPr>
            <p:txBody>
              <a:bodyPr/>
              <a:lstStyle/>
              <a:p>
                <a:r>
                  <a:rPr lang="tr-TR">
                    <a:noFill/>
                  </a:rPr>
                  <a:t> </a:t>
                </a:r>
              </a:p>
            </p:txBody>
          </p:sp>
        </mc:Fallback>
      </mc:AlternateContent>
    </p:spTree>
    <p:extLst>
      <p:ext uri="{BB962C8B-B14F-4D97-AF65-F5344CB8AC3E}">
        <p14:creationId xmlns:p14="http://schemas.microsoft.com/office/powerpoint/2010/main" val="3906767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7919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0" smtClean="0">
                          <a:latin typeface="Times New Roman" panose="02020603050405020304" pitchFamily="18" charset="0"/>
                          <a:cs typeface="Times New Roman" panose="02020603050405020304" pitchFamily="18" charset="0"/>
                        </a:rPr>
                        <m:t>Lemma</m:t>
                      </m:r>
                      <m:r>
                        <m:rPr>
                          <m:nor/>
                        </m:rPr>
                        <a:rPr lang="tr-TR" sz="4000" smtClean="0">
                          <a:latin typeface="Times New Roman" panose="02020603050405020304" pitchFamily="18" charset="0"/>
                          <a:cs typeface="Times New Roman" panose="02020603050405020304" pitchFamily="18" charset="0"/>
                        </a:rPr>
                        <m:t> 2’</m:t>
                      </m:r>
                      <m:r>
                        <m:rPr>
                          <m:nor/>
                        </m:rPr>
                        <a:rPr lang="tr-TR" sz="4000" smtClean="0">
                          <a:latin typeface="Times New Roman" panose="02020603050405020304" pitchFamily="18" charset="0"/>
                          <a:cs typeface="Times New Roman" panose="02020603050405020304" pitchFamily="18" charset="0"/>
                        </a:rPr>
                        <m:t>de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Lyapunov</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fonksiyonu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par</m:t>
                      </m:r>
                      <m:r>
                        <m:rPr>
                          <m:nor/>
                        </m:rPr>
                        <a:rPr lang="tr-TR" sz="4000" smtClean="0">
                          <a:latin typeface="Times New Roman" panose="02020603050405020304" pitchFamily="18" charset="0"/>
                          <a:cs typeface="Times New Roman" panose="02020603050405020304" pitchFamily="18" charset="0"/>
                        </a:rPr>
                        <m:t>ç</m:t>
                      </m:r>
                      <m:r>
                        <m:rPr>
                          <m:nor/>
                        </m:rPr>
                        <a:rPr lang="tr-TR" sz="4000" smtClean="0">
                          <a:latin typeface="Times New Roman" panose="02020603050405020304" pitchFamily="18" charset="0"/>
                          <a:cs typeface="Times New Roman" panose="02020603050405020304" pitchFamily="18" charset="0"/>
                        </a:rPr>
                        <m:t>al</m:t>
                      </m:r>
                      <m:r>
                        <m:rPr>
                          <m:nor/>
                        </m:rPr>
                        <a:rPr lang="tr-TR" sz="4000" smtClean="0">
                          <a:latin typeface="Times New Roman" panose="02020603050405020304" pitchFamily="18" charset="0"/>
                          <a:cs typeface="Times New Roman" panose="02020603050405020304" pitchFamily="18" charset="0"/>
                        </a:rPr>
                        <m:t>ı ü</m:t>
                      </m:r>
                      <m:r>
                        <m:rPr>
                          <m:nor/>
                        </m:rPr>
                        <a:rPr lang="tr-TR" sz="4000" smtClean="0">
                          <a:latin typeface="Times New Roman" panose="02020603050405020304" pitchFamily="18" charset="0"/>
                          <a:cs typeface="Times New Roman" panose="02020603050405020304" pitchFamily="18" charset="0"/>
                        </a:rPr>
                        <m:t>stel</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azalan</m:t>
                      </m:r>
                      <m:r>
                        <m:rPr>
                          <m:nor/>
                        </m:rPr>
                        <a:rPr lang="tr-TR" sz="4000" smtClean="0">
                          <a:latin typeface="Times New Roman" panose="02020603050405020304" pitchFamily="18" charset="0"/>
                          <a:cs typeface="Times New Roman" panose="02020603050405020304" pitchFamily="18" charset="0"/>
                        </a:rPr>
                        <m:t>/</m:t>
                      </m:r>
                      <m:r>
                        <m:rPr>
                          <m:nor/>
                        </m:rPr>
                        <a:rPr lang="tr-TR" sz="4000" smtClean="0">
                          <a:latin typeface="Times New Roman" panose="02020603050405020304" pitchFamily="18" charset="0"/>
                          <a:cs typeface="Times New Roman" panose="02020603050405020304" pitchFamily="18" charset="0"/>
                        </a:rPr>
                        <m:t>sabit</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olarak</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bulunmu</m:t>
                      </m:r>
                      <m:r>
                        <m:rPr>
                          <m:nor/>
                        </m:rPr>
                        <a:rPr lang="tr-TR" sz="4000" smtClean="0">
                          <a:latin typeface="Times New Roman" panose="02020603050405020304" pitchFamily="18" charset="0"/>
                          <a:cs typeface="Times New Roman" panose="02020603050405020304" pitchFamily="18" charset="0"/>
                        </a:rPr>
                        <m:t>ş </m:t>
                      </m:r>
                      <m:r>
                        <m:rPr>
                          <m:nor/>
                        </m:rPr>
                        <a:rPr lang="tr-TR" sz="4000" smtClean="0">
                          <a:latin typeface="Times New Roman" panose="02020603050405020304" pitchFamily="18" charset="0"/>
                          <a:cs typeface="Times New Roman" panose="02020603050405020304" pitchFamily="18" charset="0"/>
                        </a:rPr>
                        <m:t>ve</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s</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n</m:t>
                      </m:r>
                      <m:r>
                        <m:rPr>
                          <m:nor/>
                        </m:rPr>
                        <a:rPr lang="tr-TR" sz="4000" smtClean="0">
                          <a:latin typeface="Times New Roman" panose="02020603050405020304" pitchFamily="18" charset="0"/>
                          <a:cs typeface="Times New Roman" panose="02020603050405020304" pitchFamily="18" charset="0"/>
                        </a:rPr>
                        <m:t>ı</m:t>
                      </m:r>
                      <m:r>
                        <m:rPr>
                          <m:nor/>
                        </m:rPr>
                        <a:rPr lang="tr-TR" sz="4000" smtClean="0">
                          <a:latin typeface="Times New Roman" panose="02020603050405020304" pitchFamily="18" charset="0"/>
                          <a:cs typeface="Times New Roman" panose="02020603050405020304" pitchFamily="18" charset="0"/>
                        </a:rPr>
                        <m:t>rl</m:t>
                      </m:r>
                      <m:r>
                        <m:rPr>
                          <m:nor/>
                        </m:rPr>
                        <a:rPr lang="tr-TR" sz="4000" smtClean="0">
                          <a:latin typeface="Times New Roman" panose="02020603050405020304" pitchFamily="18" charset="0"/>
                          <a:cs typeface="Times New Roman" panose="02020603050405020304" pitchFamily="18" charset="0"/>
                        </a:rPr>
                        <m:t>ı </m:t>
                      </m:r>
                      <m:r>
                        <m:rPr>
                          <m:nor/>
                        </m:rPr>
                        <a:rPr lang="tr-TR" sz="4000" smtClean="0">
                          <a:latin typeface="Times New Roman" panose="02020603050405020304" pitchFamily="18" charset="0"/>
                          <a:cs typeface="Times New Roman" panose="02020603050405020304" pitchFamily="18" charset="0"/>
                        </a:rPr>
                        <m:t>oldu</m:t>
                      </m:r>
                      <m:r>
                        <m:rPr>
                          <m:nor/>
                        </m:rPr>
                        <a:rPr lang="tr-TR" sz="4000" smtClean="0">
                          <a:latin typeface="Times New Roman" panose="02020603050405020304" pitchFamily="18" charset="0"/>
                          <a:cs typeface="Times New Roman" panose="02020603050405020304" pitchFamily="18" charset="0"/>
                        </a:rPr>
                        <m:t>ğ</m:t>
                      </m:r>
                      <m:r>
                        <m:rPr>
                          <m:nor/>
                        </m:rPr>
                        <a:rPr lang="tr-TR" sz="4000" smtClean="0">
                          <a:latin typeface="Times New Roman" panose="02020603050405020304" pitchFamily="18" charset="0"/>
                          <a:cs typeface="Times New Roman" panose="02020603050405020304" pitchFamily="18" charset="0"/>
                        </a:rPr>
                        <m:t>u</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belirtilmi</m:t>
                      </m:r>
                      <m:r>
                        <m:rPr>
                          <m:nor/>
                        </m:rPr>
                        <a:rPr lang="tr-TR" sz="4000" smtClean="0">
                          <a:latin typeface="Times New Roman" panose="02020603050405020304" pitchFamily="18" charset="0"/>
                          <a:cs typeface="Times New Roman" panose="02020603050405020304" pitchFamily="18" charset="0"/>
                        </a:rPr>
                        <m:t>ş</m:t>
                      </m:r>
                      <m:r>
                        <m:rPr>
                          <m:nor/>
                        </m:rPr>
                        <a:rPr lang="tr-TR" sz="4000" smtClean="0">
                          <a:latin typeface="Times New Roman" panose="02020603050405020304" pitchFamily="18" charset="0"/>
                          <a:cs typeface="Times New Roman" panose="02020603050405020304" pitchFamily="18" charset="0"/>
                        </a:rPr>
                        <m:t>ti</m:t>
                      </m:r>
                      <m:r>
                        <m:rPr>
                          <m:nor/>
                        </m:rPr>
                        <a:rPr lang="tr-TR" sz="4000" smtClean="0">
                          <a:latin typeface="Times New Roman" panose="02020603050405020304" pitchFamily="18" charset="0"/>
                          <a:cs typeface="Times New Roman" panose="02020603050405020304" pitchFamily="18" charset="0"/>
                        </a:rPr>
                        <m:t>. </m:t>
                      </m:r>
                      <m:r>
                        <m:rPr>
                          <m:nor/>
                        </m:rPr>
                        <a:rPr lang="tr-TR" sz="4000" smtClean="0">
                          <a:latin typeface="Times New Roman" panose="02020603050405020304" pitchFamily="18" charset="0"/>
                          <a:cs typeface="Times New Roman" panose="02020603050405020304" pitchFamily="18" charset="0"/>
                        </a:rPr>
                        <m:t>Burada</m:t>
                      </m:r>
                      <m:r>
                        <m:rPr>
                          <m:nor/>
                        </m:rPr>
                        <a:rPr lang="tr-TR" sz="4000" smtClean="0">
                          <a:latin typeface="Times New Roman" panose="02020603050405020304" pitchFamily="18" charset="0"/>
                          <a:cs typeface="Times New Roman" panose="020206030504050203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ilk</m:t>
                      </m:r>
                      <m:r>
                        <m:rPr>
                          <m:nor/>
                        </m:rPr>
                        <a:rPr lang="tr-TR" sz="4000">
                          <a:latin typeface="Times New Roman" panose="02020603050405020304" pitchFamily="18" charset="0"/>
                          <a:cs typeface="Times New Roman" panose="02020603050405020304" pitchFamily="18" charset="0"/>
                        </a:rPr>
                        <m:t> ü</m:t>
                      </m:r>
                      <m:r>
                        <m:rPr>
                          <m:nor/>
                        </m:rPr>
                        <a:rPr lang="tr-TR" sz="4000">
                          <a:latin typeface="Times New Roman" panose="02020603050405020304" pitchFamily="18" charset="0"/>
                          <a:cs typeface="Times New Roman" panose="02020603050405020304" pitchFamily="18" charset="0"/>
                        </a:rPr>
                        <m:t>st</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s</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n</m:t>
                      </m:r>
                      <m:r>
                        <m:rPr>
                          <m:nor/>
                        </m:rPr>
                        <a:rPr lang="tr-TR" sz="4000">
                          <a:latin typeface="Times New Roman" panose="02020603050405020304" pitchFamily="18" charset="0"/>
                          <a:cs typeface="Times New Roman" panose="02020603050405020304" pitchFamily="18" charset="0"/>
                        </a:rPr>
                        <m:t>ı</m:t>
                      </m:r>
                      <m:r>
                        <m:rPr>
                          <m:nor/>
                        </m:rPr>
                        <a:rPr lang="tr-TR" sz="4000">
                          <a:latin typeface="Times New Roman" panose="02020603050405020304" pitchFamily="18" charset="0"/>
                          <a:cs typeface="Times New Roman" panose="02020603050405020304" pitchFamily="18" charset="0"/>
                        </a:rPr>
                        <m:t>r</m:t>
                      </m:r>
                      <m:r>
                        <m:rPr>
                          <m:nor/>
                        </m:rPr>
                        <a:rPr lang="tr-TR" sz="4000">
                          <a:latin typeface="Times New Roman" panose="02020603050405020304" pitchFamily="18" charset="0"/>
                          <a:cs typeface="Times New Roman" panose="02020603050405020304" pitchFamily="18" charset="0"/>
                        </a:rPr>
                        <m:t>ı </m:t>
                      </m:r>
                      <m:r>
                        <m:rPr>
                          <m:nor/>
                        </m:rPr>
                        <a:rPr lang="tr-TR" sz="4000">
                          <a:latin typeface="Times New Roman" panose="02020603050405020304" pitchFamily="18" charset="0"/>
                          <a:cs typeface="Times New Roman" panose="02020603050405020304" pitchFamily="18" charset="0"/>
                        </a:rPr>
                        <m:t>temsil</m:t>
                      </m:r>
                      <m:r>
                        <m:rPr>
                          <m:nor/>
                        </m:rPr>
                        <a:rPr lang="tr-TR" sz="4000">
                          <a:latin typeface="Times New Roman" panose="02020603050405020304" pitchFamily="18" charset="0"/>
                          <a:cs typeface="Times New Roman" panose="02020603050405020304" pitchFamily="18" charset="0"/>
                        </a:rPr>
                        <m:t> </m:t>
                      </m:r>
                      <m:r>
                        <m:rPr>
                          <m:nor/>
                        </m:rPr>
                        <a:rPr lang="tr-TR" sz="4000">
                          <a:latin typeface="Times New Roman" panose="02020603050405020304" pitchFamily="18" charset="0"/>
                          <a:cs typeface="Times New Roman" panose="02020603050405020304" pitchFamily="18" charset="0"/>
                        </a:rPr>
                        <m:t>etmektedir</m:t>
                      </m:r>
                      <m:r>
                        <m:rPr>
                          <m:nor/>
                        </m:rPr>
                        <a:rPr lang="tr-TR" sz="4000">
                          <a:latin typeface="Times New Roman" panose="02020603050405020304" pitchFamily="18" charset="0"/>
                          <a:cs typeface="Times New Roman" panose="02020603050405020304" pitchFamily="18" charset="0"/>
                        </a:rPr>
                        <m:t>.</m:t>
                      </m:r>
                    </m:oMath>
                  </m:oMathPara>
                </a14:m>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𝑡</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&gt;0</m:t>
                      </m:r>
                      <m:r>
                        <m:rPr>
                          <m:nor/>
                        </m:rPr>
                        <a:rPr lang="tr-TR" sz="4000">
                          <a:latin typeface="Cambria Math" panose="02040503050406030204" pitchFamily="18" charset="0"/>
                          <a:ea typeface="Cambria Math" panose="02040503050406030204" pitchFamily="18" charset="0"/>
                        </a:rPr>
                        <m:t> </m:t>
                      </m:r>
                    </m:oMath>
                  </m:oMathPara>
                </a14:m>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  </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𝑉</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𝑥</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𝜃</m:t>
                          </m:r>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oMath>
                </a14:m>
                <a:r>
                  <a:rPr lang="tr-TR" sz="4000" kern="100" dirty="0">
                    <a:effectLst/>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0" kern="100" dirty="0" err="1">
                    <a:effectLst/>
                    <a:latin typeface="Times New Roman" panose="02020603050405020304" pitchFamily="18" charset="0"/>
                    <a:ea typeface="Aptos"/>
                    <a:cs typeface="Times New Roman" panose="02020603050405020304" pitchFamily="18" charset="0"/>
                  </a:rPr>
                  <a:t>kuantizatörün</a:t>
                </a:r>
                <a:r>
                  <a:rPr lang="tr-TR" sz="4000" kern="100" dirty="0">
                    <a:effectLst/>
                    <a:latin typeface="Times New Roman" panose="02020603050405020304" pitchFamily="18" charset="0"/>
                    <a:ea typeface="Aptos"/>
                    <a:cs typeface="Times New Roman" panose="02020603050405020304" pitchFamily="18" charset="0"/>
                  </a:rPr>
                  <a:t> ilk </a:t>
                </a:r>
                <a:r>
                  <a:rPr lang="tr-TR" sz="4000" kern="100" dirty="0" err="1">
                    <a:effectLst/>
                    <a:latin typeface="Times New Roman" panose="02020603050405020304" pitchFamily="18" charset="0"/>
                    <a:ea typeface="Aptos"/>
                    <a:cs typeface="Times New Roman" panose="02020603050405020304" pitchFamily="18" charset="0"/>
                  </a:rPr>
                  <a:t>zoom</a:t>
                </a:r>
                <a:r>
                  <a:rPr lang="tr-TR" sz="4000" kern="100" dirty="0">
                    <a:effectLst/>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r>
                            <a:rPr lang="tr-TR" sz="4000" i="1">
                              <a:latin typeface="Cambria Math" panose="02040503050406030204" pitchFamily="18" charset="0"/>
                            </a:rPr>
                            <m:t>𝜃</m:t>
                          </m:r>
                          <m:r>
                            <a:rPr lang="tr-TR" sz="4000" i="1">
                              <a:latin typeface="Cambria Math" panose="02040503050406030204" pitchFamily="18" charset="0"/>
                            </a:rPr>
                            <m:t>(</m:t>
                          </m:r>
                          <m:r>
                            <a:rPr lang="tr-TR" sz="4000" i="1">
                              <a:latin typeface="Cambria Math" panose="02040503050406030204" pitchFamily="18" charset="0"/>
                            </a:rPr>
                            <m:t>𝑡</m:t>
                          </m:r>
                          <m:r>
                            <a:rPr lang="tr-TR" sz="4000" i="1">
                              <a:latin typeface="Cambria Math" panose="02040503050406030204" pitchFamily="18" charset="0"/>
                            </a:rPr>
                            <m:t>)</m:t>
                          </m:r>
                        </m:e>
                      </m:d>
                      <m:r>
                        <a:rPr lang="tr-TR" sz="4000" i="1">
                          <a:latin typeface="Cambria Math" panose="02040503050406030204" pitchFamily="18" charset="0"/>
                        </a:rPr>
                        <m:t>&lt;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r>
                        <a:rPr lang="tr-TR" sz="4000" b="0" i="1" smtClean="0">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𝛽</m:t>
                          </m:r>
                        </m:num>
                        <m:den>
                          <m:r>
                            <a:rPr lang="tr-TR" sz="4000" i="1">
                              <a:latin typeface="Cambria Math" panose="02040503050406030204" pitchFamily="18" charset="0"/>
                            </a:rPr>
                            <m:t>𝛼</m:t>
                          </m:r>
                        </m:den>
                      </m:f>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oMath>
                  </m:oMathPara>
                </a14:m>
                <a:endParaRPr lang="tr-TR" sz="4000" dirty="0"/>
              </a:p>
              <a:p>
                <a:pPr>
                  <a:lnSpc>
                    <a:spcPct val="115000"/>
                  </a:lnSpc>
                  <a:spcAft>
                    <a:spcPts val="800"/>
                  </a:spcAft>
                </a:pPr>
                <a:r>
                  <a:rPr lang="tr-TR" sz="4000" kern="100" dirty="0">
                    <a:effectLst/>
                    <a:latin typeface="Times New Roman" panose="02020603050405020304" pitchFamily="18" charset="0"/>
                    <a:ea typeface="Aptos"/>
                    <a:cs typeface="Arial" panose="020B0604020202020204" pitchFamily="34" charset="0"/>
                  </a:rPr>
                  <a:t>Burada </a:t>
                </a:r>
                <a14:m>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𝜀</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0" kern="100" dirty="0">
                  <a:effectLst/>
                  <a:latin typeface="Aptos"/>
                  <a:ea typeface="Aptos"/>
                  <a:cs typeface="Arial" panose="020B0604020202020204" pitchFamily="34"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7919604"/>
              </a:xfrm>
              <a:prstGeom prst="rect">
                <a:avLst/>
              </a:prstGeom>
              <a:blipFill>
                <a:blip r:embed="rId5"/>
                <a:stretch>
                  <a:fillRect l="-1071" r="-643" b="-2232"/>
                </a:stretch>
              </a:blipFill>
            </p:spPr>
            <p:txBody>
              <a:bodyPr/>
              <a:lstStyle/>
              <a:p>
                <a:r>
                  <a:rPr lang="tr-TR">
                    <a:noFill/>
                  </a:rPr>
                  <a:t> </a:t>
                </a:r>
              </a:p>
            </p:txBody>
          </p:sp>
        </mc:Fallback>
      </mc:AlternateContent>
    </p:spTree>
    <p:extLst>
      <p:ext uri="{BB962C8B-B14F-4D97-AF65-F5344CB8AC3E}">
        <p14:creationId xmlns:p14="http://schemas.microsoft.com/office/powerpoint/2010/main" val="927656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464255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0" i="1">
                        <a:latin typeface="Cambria Math" panose="02040503050406030204" pitchFamily="18"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𝑡</m:t>
                            </m:r>
                          </m:e>
                          <m:sub>
                            <m:r>
                              <a:rPr lang="tr-TR" sz="4000" i="1">
                                <a:latin typeface="Cambria Math" panose="02040503050406030204" pitchFamily="18" charset="0"/>
                              </a:rPr>
                              <m:t>1</m:t>
                            </m:r>
                          </m:sub>
                        </m:sSub>
                      </m:e>
                    </m:d>
                  </m:oMath>
                </a14:m>
                <a:r>
                  <a:rPr lang="tr-TR" sz="4000"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1</m:t>
                        </m:r>
                      </m:sub>
                    </m:sSub>
                  </m:oMath>
                </a14:m>
                <a:r>
                  <a:rPr lang="tr-TR" sz="4000"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 →</m:t>
                      </m:r>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𝑒</m:t>
                          </m:r>
                        </m:e>
                        <m: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𝑎</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e>
                          </m:d>
                        </m:sup>
                      </m:sSup>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𝛽</m:t>
                              </m:r>
                            </m:num>
                            <m:den>
                              <m:r>
                                <a:rPr lang="tr-TR" sz="4000" i="1">
                                  <a:latin typeface="Cambria Math" panose="02040503050406030204" pitchFamily="18" charset="0"/>
                                  <a:ea typeface="Cambria Math" panose="02040503050406030204" pitchFamily="18" charset="0"/>
                                </a:rPr>
                                <m:t>𝛼</m:t>
                              </m:r>
                            </m:den>
                          </m:f>
                        </m:den>
                      </m:f>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𝜀</m:t>
                          </m:r>
                        </m:num>
                        <m:den>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den>
                      </m:f>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4642553"/>
              </a:xfrm>
              <a:prstGeom prst="rect">
                <a:avLst/>
              </a:prstGeom>
              <a:blipFill>
                <a:blip r:embed="rId5"/>
                <a:stretch>
                  <a:fillRect l="-1071" t="-2362" b="-4724"/>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351" y="7548457"/>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351" y="7548457"/>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9156656"/>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i="1">
                                              <a:latin typeface="Cambria Math" panose="02040503050406030204" pitchFamily="18" charset="0"/>
                                              <a:ea typeface="Cambria Math" panose="02040503050406030204" pitchFamily="18" charset="0"/>
                                            </a:rPr>
                                            <m:t>0</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9156656"/>
                <a:ext cx="14820405" cy="1462132"/>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0095909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140" y="2401960"/>
                <a:ext cx="19914830" cy="2005677"/>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0"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140" y="2401960"/>
                <a:ext cx="19914830" cy="2005677"/>
              </a:xfrm>
              <a:prstGeom prst="rect">
                <a:avLst/>
              </a:prstGeom>
              <a:blipFill>
                <a:blip r:embed="rId5"/>
                <a:stretch>
                  <a:fillRect l="-1071" t="-5471" b="-881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063" y="4617616"/>
                <a:ext cx="1482040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063" y="4617616"/>
                <a:ext cx="14820405" cy="828688"/>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352" y="5775747"/>
                <a:ext cx="14820405" cy="14621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r>
                            <a:rPr lang="tr-TR" sz="4000" i="1">
                              <a:latin typeface="Cambria Math" panose="02040503050406030204" pitchFamily="18" charset="0"/>
                              <a:ea typeface="Cambria Math" panose="02040503050406030204" pitchFamily="18" charset="0"/>
                            </a:rPr>
                            <m:t>1</m:t>
                          </m:r>
                        </m:num>
                        <m:den>
                          <m:r>
                            <a:rPr lang="tr-TR" sz="4000" i="1">
                              <a:latin typeface="Cambria Math" panose="02040503050406030204" pitchFamily="18" charset="0"/>
                              <a:ea typeface="Cambria Math" panose="02040503050406030204" pitchFamily="18" charset="0"/>
                            </a:rPr>
                            <m:t>𝛼</m:t>
                          </m:r>
                        </m:den>
                      </m:f>
                      <m:r>
                        <a:rPr lang="tr-TR" sz="4000" i="1">
                          <a:latin typeface="Cambria Math" panose="02040503050406030204" pitchFamily="18" charset="0"/>
                          <a:ea typeface="Cambria Math" panose="02040503050406030204" pitchFamily="18" charset="0"/>
                        </a:rPr>
                        <m:t>𝑙𝑛</m:t>
                      </m:r>
                      <m:d>
                        <m:dPr>
                          <m:begChr m:val="["/>
                          <m:endChr m:val="]"/>
                          <m:ctrlPr>
                            <a:rPr lang="tr-TR" sz="4000" i="1">
                              <a:latin typeface="Cambria Math" panose="02040503050406030204" pitchFamily="18" charset="0"/>
                              <a:ea typeface="Cambria Math" panose="02040503050406030204" pitchFamily="18" charset="0"/>
                            </a:rPr>
                          </m:ctrlPr>
                        </m:dPr>
                        <m:e>
                          <m:f>
                            <m:fPr>
                              <m:ctrlPr>
                                <a:rPr lang="tr-TR" sz="4000" i="1">
                                  <a:latin typeface="Cambria Math" panose="02040503050406030204" pitchFamily="18" charset="0"/>
                                  <a:ea typeface="Cambria Math" panose="02040503050406030204" pitchFamily="18" charset="0"/>
                                </a:rPr>
                              </m:ctrlPr>
                            </m:fPr>
                            <m:num>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𝑒</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e>
                              </m:d>
                            </m:num>
                            <m:den>
                              <m:r>
                                <a:rPr lang="tr-TR" sz="4000" i="1">
                                  <a:latin typeface="Cambria Math" panose="02040503050406030204" pitchFamily="18" charset="0"/>
                                  <a:ea typeface="Cambria Math" panose="02040503050406030204" pitchFamily="18" charset="0"/>
                                </a:rPr>
                                <m:t>𝜀</m:t>
                              </m:r>
                            </m:den>
                          </m:f>
                        </m:e>
                      </m:d>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352" y="5775747"/>
                <a:ext cx="14820405" cy="1462132"/>
              </a:xfrm>
              <a:prstGeom prst="rect">
                <a:avLst/>
              </a:prstGeom>
              <a:blipFill>
                <a:blip r:embed="rId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EE84DC28-B15A-4B03-8BC3-B63DC166D8D3}"/>
                  </a:ext>
                </a:extLst>
              </p:cNvPr>
              <p:cNvSpPr txBox="1"/>
              <p:nvPr/>
            </p:nvSpPr>
            <p:spPr>
              <a:xfrm>
                <a:off x="970140" y="8276546"/>
                <a:ext cx="19914830" cy="1938992"/>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xmlns="">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140" y="8276546"/>
                <a:ext cx="19914830" cy="1938992"/>
              </a:xfrm>
              <a:prstGeom prst="rect">
                <a:avLst/>
              </a:prstGeom>
              <a:blipFill>
                <a:blip r:embed="rId8"/>
                <a:stretch>
                  <a:fillRect l="-1071" t="-5660" b="-12579"/>
                </a:stretch>
              </a:blipFill>
            </p:spPr>
            <p:txBody>
              <a:bodyPr/>
              <a:lstStyle/>
              <a:p>
                <a:r>
                  <a:rPr lang="tr-TR">
                    <a:noFill/>
                  </a:rPr>
                  <a:t> </a:t>
                </a:r>
              </a:p>
            </p:txBody>
          </p:sp>
        </mc:Fallback>
      </mc:AlternateContent>
    </p:spTree>
    <p:extLst>
      <p:ext uri="{BB962C8B-B14F-4D97-AF65-F5344CB8AC3E}">
        <p14:creationId xmlns:p14="http://schemas.microsoft.com/office/powerpoint/2010/main" val="12099191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412E3281-2E36-4122-B0E8-38934533A76C}"/>
                  </a:ext>
                </a:extLst>
              </p:cNvPr>
              <p:cNvSpPr txBox="1"/>
              <p:nvPr/>
            </p:nvSpPr>
            <p:spPr>
              <a:xfrm>
                <a:off x="802639" y="2110229"/>
                <a:ext cx="20215761" cy="8154284"/>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smtClean="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r>
                                <a:rPr lang="tr-TR" sz="4000" i="1" kern="100">
                                  <a:effectLst/>
                                  <a:latin typeface="Cambria Math" panose="02040503050406030204" pitchFamily="18" charset="0"/>
                                  <a:ea typeface="Aptos"/>
                                  <a:cs typeface="Times New Roman" panose="02020603050405020304" pitchFamily="18" charset="0"/>
                                </a:rPr>
                                <m:t>𝑦</m:t>
                              </m:r>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𝑡</m:t>
                                  </m:r>
                                </m:e>
                                <m:sub>
                                  <m:r>
                                    <a:rPr lang="tr-TR" sz="4000" i="1" kern="100">
                                      <a:effectLst/>
                                      <a:latin typeface="Cambria Math" panose="02040503050406030204" pitchFamily="18" charset="0"/>
                                      <a:ea typeface="Aptos"/>
                                      <a:cs typeface="Times New Roman" panose="02020603050405020304" pitchFamily="18" charset="0"/>
                                    </a:rPr>
                                    <m:t>1</m:t>
                                  </m:r>
                                </m:sub>
                              </m:sSub>
                              <m:r>
                                <a:rPr lang="tr-TR" sz="4000" i="1" kern="100">
                                  <a:effectLst/>
                                  <a:latin typeface="Cambria Math" panose="02040503050406030204" pitchFamily="18" charset="0"/>
                                  <a:ea typeface="Aptos"/>
                                  <a:cs typeface="Times New Roman" panose="02020603050405020304" pitchFamily="18" charset="0"/>
                                </a:rPr>
                                <m:t>)</m:t>
                              </m:r>
                            </m:e>
                          </m:d>
                        </m:e>
                      </m:d>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1</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r>
                        <a:rPr lang="tr-TR" sz="4000" i="1" kern="100">
                          <a:effectLst/>
                          <a:latin typeface="Cambria Math" panose="02040503050406030204" pitchFamily="18" charset="0"/>
                          <a:ea typeface="Aptos"/>
                          <a:cs typeface="Arial" panose="020B0604020202020204" pitchFamily="34" charset="0"/>
                        </a:rPr>
                        <m:t>𝑀</m:t>
                      </m:r>
                    </m:oMath>
                  </m:oMathPara>
                </a14:m>
                <a:endParaRPr lang="tr-TR" sz="4000" kern="100" dirty="0">
                  <a:effectLst/>
                  <a:latin typeface="Aptos"/>
                  <a:ea typeface="Aptos"/>
                  <a:cs typeface="Arial" panose="020B0604020202020204" pitchFamily="34" charset="0"/>
                </a:endParaRP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1</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0" kern="100" dirty="0" err="1">
                    <a:effectLst/>
                    <a:latin typeface="Times New Roman" panose="02020603050405020304" pitchFamily="18" charset="0"/>
                    <a:ea typeface="Times New Roman" panose="02020603050405020304" pitchFamily="18" charset="0"/>
                    <a:cs typeface="Arial" panose="020B0604020202020204" pitchFamily="34" charset="0"/>
                  </a:rPr>
                  <a:t>Zoom</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r>
                        <a:rPr lang="tr-TR" sz="4000" i="1" kern="100">
                          <a:effectLst/>
                          <a:latin typeface="Cambria Math" panose="02040503050406030204" pitchFamily="18" charset="0"/>
                          <a:ea typeface="Aptos"/>
                          <a:cs typeface="Arial" panose="020B0604020202020204" pitchFamily="34" charset="0"/>
                        </a:rPr>
                        <m:t>=</m:t>
                      </m:r>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b="0" i="1" kern="100" smtClean="0">
                                  <a:effectLst/>
                                  <a:latin typeface="Cambria Math" panose="02040503050406030204" pitchFamily="18" charset="0"/>
                                  <a:ea typeface="Aptos"/>
                                  <a:cs typeface="Times New Roman" panose="02020603050405020304" pitchFamily="18" charset="0"/>
                                </a:rPr>
                                <m:t>𝑖</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cs typeface="Times New Roman" panose="02020603050405020304" pitchFamily="18" charset="0"/>
                  </a:rPr>
                  <a:t>Bu eşitliğe göre, </a:t>
                </a:r>
                <a:r>
                  <a:rPr lang="tr-TR" sz="4000" dirty="0" err="1">
                    <a:latin typeface="Times New Roman" panose="02020603050405020304" pitchFamily="18" charset="0"/>
                    <a:cs typeface="Times New Roman" panose="02020603050405020304" pitchFamily="18" charset="0"/>
                  </a:rPr>
                  <a:t>zoom</a:t>
                </a:r>
                <a:r>
                  <a:rPr lang="tr-TR" sz="4000"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0" i="1" kern="100" smtClean="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b="0" i="1" kern="100" smtClean="0">
                            <a:effectLst/>
                            <a:latin typeface="Cambria Math" panose="02040503050406030204" pitchFamily="18" charset="0"/>
                            <a:ea typeface="Aptos"/>
                            <a:cs typeface="Arial" panose="020B0604020202020204" pitchFamily="34" charset="0"/>
                          </a:rPr>
                          <m:t>𝑖</m:t>
                        </m:r>
                      </m:sub>
                    </m:sSub>
                  </m:oMath>
                </a14:m>
                <a:r>
                  <a:rPr lang="tr-TR" sz="4000"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𝑖</m:t>
                        </m:r>
                      </m:sub>
                    </m:sSub>
                    <m:r>
                      <a:rPr lang="tr-TR" sz="4000" i="1" kern="100">
                        <a:latin typeface="Cambria Math" panose="02040503050406030204" pitchFamily="18" charset="0"/>
                        <a:ea typeface="Aptos"/>
                        <a:cs typeface="Times New Roman" panose="02020603050405020304" pitchFamily="18" charset="0"/>
                      </a:rPr>
                      <m:t> </m:t>
                    </m:r>
                  </m:oMath>
                </a14:m>
                <a:r>
                  <a:rPr lang="tr-TR" sz="4000"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b="0" i="1" kern="100" smtClean="0">
                            <a:latin typeface="Cambria Math" panose="02040503050406030204" pitchFamily="18" charset="0"/>
                            <a:ea typeface="Aptos"/>
                            <a:cs typeface="Times New Roman" panose="02020603050405020304" pitchFamily="18" charset="0"/>
                          </a:rPr>
                          <m:t>0</m:t>
                        </m:r>
                      </m:sub>
                    </m:sSub>
                  </m:oMath>
                </a14:m>
                <a:r>
                  <a:rPr lang="tr-TR" sz="4000" dirty="0">
                    <a:latin typeface="Times New Roman" panose="02020603050405020304" pitchFamily="18" charset="0"/>
                    <a:cs typeface="Times New Roman" panose="02020603050405020304" pitchFamily="18" charset="0"/>
                  </a:rPr>
                  <a:t>’dan küçüktür) ve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daralmasına yol açar. </a:t>
                </a:r>
              </a:p>
            </p:txBody>
          </p:sp>
        </mc:Choice>
        <mc:Fallback xmlns="">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639" y="2110229"/>
                <a:ext cx="20215761" cy="8154284"/>
              </a:xfrm>
              <a:prstGeom prst="rect">
                <a:avLst/>
              </a:prstGeom>
              <a:blipFill>
                <a:blip r:embed="rId5"/>
                <a:stretch>
                  <a:fillRect l="-1086" r="-1176" b="-2242"/>
                </a:stretch>
              </a:blipFill>
            </p:spPr>
            <p:txBody>
              <a:bodyPr/>
              <a:lstStyle/>
              <a:p>
                <a:r>
                  <a:rPr lang="tr-TR">
                    <a:noFill/>
                  </a:rPr>
                  <a:t> </a:t>
                </a:r>
              </a:p>
            </p:txBody>
          </p:sp>
        </mc:Fallback>
      </mc:AlternateContent>
    </p:spTree>
    <p:extLst>
      <p:ext uri="{BB962C8B-B14F-4D97-AF65-F5344CB8AC3E}">
        <p14:creationId xmlns:p14="http://schemas.microsoft.com/office/powerpoint/2010/main" val="39780013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03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1</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0" i="1" smtClean="0">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i="1">
                            <a:latin typeface="Cambria Math" panose="02040503050406030204" pitchFamily="18" charset="0"/>
                            <a:ea typeface="Cambria Math" panose="02040503050406030204" pitchFamily="18" charset="0"/>
                          </a:rPr>
                          <m:t>1</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𝛼</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𝛾</m:t>
                      </m:r>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e>
                        <m:sup>
                          <m:r>
                            <a:rPr lang="tr-TR" sz="4000" i="1">
                              <a:latin typeface="Cambria Math" panose="02040503050406030204" pitchFamily="18" charset="0"/>
                              <a:ea typeface="Cambria Math" panose="02040503050406030204" pitchFamily="18" charset="0"/>
                            </a:rPr>
                            <m:t>2</m:t>
                          </m:r>
                        </m:sup>
                      </m:sSup>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𝑒</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m:t>
                      </m:r>
                      <m:sSup>
                        <m:sSupPr>
                          <m:ctrlPr>
                            <a:rPr lang="tr-TR" sz="4000" i="1">
                              <a:latin typeface="Cambria Math" panose="02040503050406030204" pitchFamily="18" charset="0"/>
                              <a:ea typeface="Cambria Math" panose="02040503050406030204" pitchFamily="18" charset="0"/>
                            </a:rPr>
                          </m:ctrlPr>
                        </m:sSupPr>
                        <m:e>
                          <m:d>
                            <m:dPr>
                              <m:begChr m:val="|"/>
                              <m:endChr m:val="|"/>
                              <m:ctrlPr>
                                <a:rPr lang="tr-TR" sz="4000" i="1">
                                  <a:latin typeface="Cambria Math" panose="02040503050406030204" pitchFamily="18" charset="0"/>
                                  <a:ea typeface="Cambria Math" panose="02040503050406030204" pitchFamily="18" charset="0"/>
                                </a:rPr>
                              </m:ctrlPr>
                            </m:dPr>
                            <m:e>
                              <m:d>
                                <m:dPr>
                                  <m:begChr m:val="|"/>
                                  <m:endChr m:val="|"/>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e>
                              </m:d>
                            </m:e>
                          </m:d>
                        </m:e>
                        <m:sup>
                          <m:r>
                            <a:rPr lang="tr-TR" sz="4000" i="1">
                              <a:latin typeface="Cambria Math" panose="02040503050406030204" pitchFamily="18" charset="0"/>
                              <a:ea typeface="Cambria Math" panose="02040503050406030204" pitchFamily="18" charset="0"/>
                            </a:rPr>
                            <m:t>−1</m:t>
                          </m:r>
                        </m:sup>
                      </m:sSup>
                      <m:r>
                        <a:rPr lang="tr-TR" sz="4000" i="1">
                          <a:latin typeface="Cambria Math" panose="02040503050406030204" pitchFamily="18" charset="0"/>
                          <a:ea typeface="Cambria Math" panose="02040503050406030204" pitchFamily="18" charset="0"/>
                        </a:rPr>
                        <m:t>)</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031395"/>
              </a:xfrm>
              <a:prstGeom prst="rect">
                <a:avLst/>
              </a:prstGeom>
              <a:blipFill>
                <a:blip r:embed="rId5"/>
                <a:stretch>
                  <a:fillRect l="-1030" r="-559"/>
                </a:stretch>
              </a:blipFill>
            </p:spPr>
            <p:txBody>
              <a:bodyPr/>
              <a:lstStyle/>
              <a:p>
                <a:r>
                  <a:rPr lang="tr-TR">
                    <a:noFill/>
                  </a:rPr>
                  <a:t> </a:t>
                </a:r>
              </a:p>
            </p:txBody>
          </p:sp>
        </mc:Fallback>
      </mc:AlternateContent>
    </p:spTree>
    <p:extLst>
      <p:ext uri="{BB962C8B-B14F-4D97-AF65-F5344CB8AC3E}">
        <p14:creationId xmlns:p14="http://schemas.microsoft.com/office/powerpoint/2010/main" val="13630309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2833709"/>
                <a:ext cx="20719914" cy="6236644"/>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𝛾</m:t>
                          </m:r>
                        </m:sub>
                      </m:sSub>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0" i="1" kern="100">
                          <a:effectLst/>
                          <a:latin typeface="Cambria Math" panose="02040503050406030204" pitchFamily="18" charset="0"/>
                          <a:ea typeface="Aptos"/>
                          <a:cs typeface="Times New Roman" panose="02020603050405020304" pitchFamily="18" charset="0"/>
                        </a:rPr>
                        <m:t>+</m:t>
                      </m:r>
                      <m:r>
                        <a:rPr lang="tr-TR" sz="4000" i="1" kern="100">
                          <a:effectLst/>
                          <a:latin typeface="Cambria Math" panose="02040503050406030204" pitchFamily="18" charset="0"/>
                          <a:ea typeface="Aptos"/>
                          <a:cs typeface="Times New Roman" panose="02020603050405020304" pitchFamily="18" charset="0"/>
                        </a:rPr>
                        <m:t>𝜀</m:t>
                      </m:r>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2833709"/>
                <a:ext cx="20719914" cy="6236644"/>
              </a:xfrm>
              <a:prstGeom prst="rect">
                <a:avLst/>
              </a:prstGeom>
              <a:blipFill>
                <a:blip r:embed="rId5"/>
                <a:stretch>
                  <a:fillRect l="-1030" t="-1760" r="-765"/>
                </a:stretch>
              </a:blipFill>
            </p:spPr>
            <p:txBody>
              <a:bodyPr/>
              <a:lstStyle/>
              <a:p>
                <a:r>
                  <a:rPr lang="tr-TR">
                    <a:noFill/>
                  </a:rPr>
                  <a:t> </a:t>
                </a:r>
              </a:p>
            </p:txBody>
          </p:sp>
        </mc:Fallback>
      </mc:AlternateContent>
    </p:spTree>
    <p:extLst>
      <p:ext uri="{BB962C8B-B14F-4D97-AF65-F5344CB8AC3E}">
        <p14:creationId xmlns:p14="http://schemas.microsoft.com/office/powerpoint/2010/main" val="1478406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830956"/>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800" b="0" i="0" u="none" strike="noStrike" cap="none" dirty="0">
                <a:solidFill>
                  <a:schemeClr val="lt1"/>
                </a:solidFill>
                <a:latin typeface="Times New Roman"/>
                <a:ea typeface="Times New Roman"/>
                <a:cs typeface="Times New Roman"/>
                <a:sym typeface="Times New Roman"/>
              </a:rPr>
              <a:t>– </a:t>
            </a:r>
            <a:r>
              <a:rPr lang="tr-TR" sz="4800" b="0" i="0" u="none" strike="noStrike" cap="none" dirty="0" err="1">
                <a:solidFill>
                  <a:schemeClr val="lt1"/>
                </a:solidFill>
                <a:latin typeface="Times New Roman"/>
                <a:ea typeface="Times New Roman"/>
                <a:cs typeface="Times New Roman"/>
                <a:sym typeface="Times New Roman"/>
              </a:rPr>
              <a:t>Lemma</a:t>
            </a:r>
            <a:r>
              <a:rPr lang="tr-TR" sz="48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98528"/>
                <a:ext cx="20719914" cy="10938700"/>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Burada </a:t>
                </a:r>
                <a14:m>
                  <m:oMath xmlns:m="http://schemas.openxmlformats.org/officeDocument/2006/math">
                    <m:r>
                      <a:rPr lang="tr-TR" sz="4000" i="1">
                        <a:latin typeface="Cambria Math" panose="02040503050406030204" pitchFamily="18" charset="0"/>
                      </a:rPr>
                      <m:t>𝑘</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num>
                      <m:den>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den>
                    </m:f>
                  </m:oMath>
                </a14:m>
                <a:r>
                  <a:rPr lang="tr-TR" sz="4000" dirty="0">
                    <a:latin typeface="Times New Roman" panose="02020603050405020304" pitchFamily="18" charset="0"/>
                    <a:cs typeface="Times New Roman" panose="02020603050405020304" pitchFamily="18" charset="0"/>
                  </a:rPr>
                  <a:t>  terimi başlangıç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e>
                      <m:sup>
                        <m:r>
                          <a:rPr lang="tr-TR" sz="4000" i="1">
                            <a:latin typeface="Cambria Math" panose="02040503050406030204" pitchFamily="18" charset="0"/>
                          </a:rPr>
                          <m:t>2</m:t>
                        </m:r>
                      </m:sup>
                    </m:sSup>
                    <m:r>
                      <a:rPr lang="tr-TR" sz="4000" i="1">
                        <a:latin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𝑒</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r>
                      <a:rPr lang="tr-TR" sz="4000" i="1">
                        <a:latin typeface="Cambria Math" panose="02040503050406030204" pitchFamily="18" charset="0"/>
                      </a:rPr>
                      <m:t>+</m:t>
                    </m:r>
                    <m:r>
                      <a:rPr lang="tr-TR" sz="4000" i="1">
                        <a:latin typeface="Cambria Math" panose="02040503050406030204" pitchFamily="18" charset="0"/>
                      </a:rPr>
                      <m:t>𝜀</m:t>
                    </m:r>
                    <m:r>
                      <a:rPr lang="tr-TR" sz="4000" i="1">
                        <a:latin typeface="Cambria Math" panose="02040503050406030204" pitchFamily="18" charset="0"/>
                      </a:rPr>
                      <m:t>&lt;</m:t>
                    </m:r>
                    <m:r>
                      <a:rPr lang="tr-TR" sz="4000">
                        <a:latin typeface="Cambria Math" panose="02040503050406030204" pitchFamily="18" charset="0"/>
                      </a:rPr>
                      <m:t> </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oMath>
                </a14:m>
                <a:r>
                  <a:rPr lang="tr-TR" sz="4000"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0" i="1">
                        <a:latin typeface="Cambria Math" panose="02040503050406030204" pitchFamily="18" charset="0"/>
                      </a:rPr>
                      <m:t>0&lt;</m:t>
                    </m:r>
                    <m:r>
                      <a:rPr lang="tr-TR" sz="4000" i="1">
                        <a:latin typeface="Cambria Math" panose="02040503050406030204" pitchFamily="18" charset="0"/>
                      </a:rPr>
                      <m:t>𝑘</m:t>
                    </m:r>
                    <m:r>
                      <a:rPr lang="tr-TR" sz="4000" i="1">
                        <a:latin typeface="Cambria Math" panose="02040503050406030204" pitchFamily="18" charset="0"/>
                      </a:rPr>
                      <m:t>&lt;1</m:t>
                    </m:r>
                  </m:oMath>
                </a14:m>
                <a:r>
                  <a:rPr lang="tr-TR" sz="4000" dirty="0">
                    <a:latin typeface="Times New Roman" panose="02020603050405020304" pitchFamily="18" charset="0"/>
                    <a:cs typeface="Times New Roman" panose="02020603050405020304" pitchFamily="18" charset="0"/>
                  </a:rPr>
                  <a:t> olarak tanımlanabilir. Bu durumda:</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0" i="1">
                        <a:latin typeface="Cambria Math" panose="02040503050406030204" pitchFamily="18" charset="0"/>
                      </a:rPr>
                      <m:t>𝑘</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oMath>
                </a14:m>
                <a:r>
                  <a:rPr lang="tr-TR" sz="4000" dirty="0">
                    <a:latin typeface="Times New Roman" panose="02020603050405020304" pitchFamily="18" charset="0"/>
                    <a:cs typeface="Times New Roman" panose="02020603050405020304" pitchFamily="18" charset="0"/>
                  </a:rPr>
                  <a:t> terimi harici tüm terimler sabit ve pozitiftir. Bu durumda i ile i+1 </a:t>
                </a:r>
                <a:r>
                  <a:rPr lang="tr-TR" sz="4000" dirty="0" err="1">
                    <a:latin typeface="Times New Roman" panose="02020603050405020304" pitchFamily="18" charset="0"/>
                    <a:cs typeface="Times New Roman" panose="02020603050405020304" pitchFamily="18" charset="0"/>
                  </a:rPr>
                  <a:t>lyapunov</a:t>
                </a:r>
                <a:r>
                  <a:rPr lang="tr-TR" sz="4000" dirty="0">
                    <a:latin typeface="Times New Roman" panose="02020603050405020304" pitchFamily="18" charset="0"/>
                    <a:cs typeface="Times New Roman" panose="02020603050405020304" pitchFamily="18" charset="0"/>
                  </a:rPr>
                  <a:t> üst sınırı arasındaki fark aşağıdaki gibi yazılmalıdır.</a:t>
                </a:r>
              </a:p>
              <a:p>
                <a:endParaRPr lang="tr-TR" sz="4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r>
                            <a:rPr lang="tr-TR" sz="4000" i="1">
                              <a:latin typeface="Cambria Math" panose="02040503050406030204" pitchFamily="18" charset="0"/>
                              <a:ea typeface="Cambria Math" panose="02040503050406030204" pitchFamily="18" charset="0"/>
                            </a:rPr>
                            <m:t>𝑘</m:t>
                          </m:r>
                          <m:r>
                            <a:rPr lang="tr-TR" sz="4000" i="1">
                              <a:latin typeface="Cambria Math" panose="02040503050406030204" pitchFamily="18" charset="0"/>
                              <a:ea typeface="Cambria Math" panose="02040503050406030204" pitchFamily="18" charset="0"/>
                            </a:rPr>
                            <m:t>−1</m:t>
                          </m:r>
                        </m:e>
                      </m:d>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i="1">
                          <a:latin typeface="Cambria Math" panose="02040503050406030204" pitchFamily="18" charset="0"/>
                          <a:ea typeface="Cambria Math" panose="02040503050406030204" pitchFamily="18" charset="0"/>
                        </a:rPr>
                        <m:t>&lt;0</m:t>
                      </m:r>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Sonuç olarak dizinin pozitif ve azalan bir dizi olduğu yorumu yapılabilmektedir.</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98528"/>
                <a:ext cx="20719914" cy="10938700"/>
              </a:xfrm>
              <a:prstGeom prst="rect">
                <a:avLst/>
              </a:prstGeom>
              <a:blipFill>
                <a:blip r:embed="rId5"/>
                <a:stretch>
                  <a:fillRect l="-1030"/>
                </a:stretch>
              </a:blipFill>
            </p:spPr>
            <p:txBody>
              <a:bodyPr/>
              <a:lstStyle/>
              <a:p>
                <a:r>
                  <a:rPr lang="tr-TR">
                    <a:noFill/>
                  </a:rPr>
                  <a:t> </a:t>
                </a:r>
              </a:p>
            </p:txBody>
          </p:sp>
        </mc:Fallback>
      </mc:AlternateContent>
    </p:spTree>
    <p:extLst>
      <p:ext uri="{BB962C8B-B14F-4D97-AF65-F5344CB8AC3E}">
        <p14:creationId xmlns:p14="http://schemas.microsoft.com/office/powerpoint/2010/main" val="4234821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HMP</a:t>
            </a:r>
            <a:endParaRPr lang="tr-TR" sz="4801" dirty="0"/>
          </a:p>
        </p:txBody>
      </p:sp>
      <p:pic>
        <p:nvPicPr>
          <p:cNvPr id="2" name="Picture 1"/>
          <p:cNvPicPr>
            <a:picLocks noChangeAspect="1"/>
          </p:cNvPicPr>
          <p:nvPr/>
        </p:nvPicPr>
        <p:blipFill>
          <a:blip r:embed="rId5"/>
          <a:stretch>
            <a:fillRect/>
          </a:stretch>
        </p:blipFill>
        <p:spPr>
          <a:xfrm>
            <a:off x="2672129" y="4889724"/>
            <a:ext cx="16510855" cy="2595295"/>
          </a:xfrm>
          <a:prstGeom prst="rect">
            <a:avLst/>
          </a:prstGeom>
        </p:spPr>
      </p:pic>
      <p:sp>
        <p:nvSpPr>
          <p:cNvPr id="3" name="TextBox 2"/>
          <p:cNvSpPr txBox="1"/>
          <p:nvPr/>
        </p:nvSpPr>
        <p:spPr>
          <a:xfrm>
            <a:off x="2672127" y="7485021"/>
            <a:ext cx="16510855" cy="1251112"/>
          </a:xfrm>
          <a:prstGeom prst="rect">
            <a:avLst/>
          </a:prstGeom>
          <a:noFill/>
        </p:spPr>
        <p:txBody>
          <a:bodyPr wrap="square" rtlCol="0">
            <a:spAutoFit/>
          </a:bodyPr>
          <a:lstStyle/>
          <a:p>
            <a:r>
              <a:rPr lang="en-US" sz="2510" dirty="0" err="1"/>
              <a:t>Andrievskii</a:t>
            </a:r>
            <a:r>
              <a:rPr lang="en-US" sz="2510" dirty="0"/>
              <a:t>, B. R., &amp; </a:t>
            </a:r>
            <a:r>
              <a:rPr lang="en-US" sz="2510" dirty="0" err="1"/>
              <a:t>Fradkov</a:t>
            </a:r>
            <a:r>
              <a:rPr lang="en-US" sz="2510" dirty="0"/>
              <a:t>, A. L. (2006). Method of </a:t>
            </a:r>
            <a:r>
              <a:rPr lang="en-US" sz="2510" dirty="0" err="1"/>
              <a:t>passification</a:t>
            </a:r>
            <a:r>
              <a:rPr lang="en-US" sz="2510" dirty="0"/>
              <a:t> in adaptive</a:t>
            </a:r>
          </a:p>
          <a:p>
            <a:r>
              <a:rPr lang="en-US" sz="2510" dirty="0"/>
              <a:t>control, estimation, and synchronization. Automation and Remote Control,</a:t>
            </a:r>
          </a:p>
          <a:p>
            <a:r>
              <a:rPr lang="en-US" sz="2510" dirty="0"/>
              <a:t>67(11), 1699–1731.</a:t>
            </a:r>
          </a:p>
        </p:txBody>
      </p:sp>
    </p:spTree>
    <p:extLst>
      <p:ext uri="{BB962C8B-B14F-4D97-AF65-F5344CB8AC3E}">
        <p14:creationId xmlns:p14="http://schemas.microsoft.com/office/powerpoint/2010/main" val="27623744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26011"/>
                <a:ext cx="20719914" cy="712271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r>
                          <a:rPr lang="tr-TR" sz="4000" b="0" i="1">
                            <a:latin typeface="Cambria Math" panose="02040503050406030204" pitchFamily="18" charset="0"/>
                          </a:rPr>
                          <m:t>+1</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i="1">
                            <a:latin typeface="Cambria Math" panose="02040503050406030204" pitchFamily="18" charset="0"/>
                          </a:rPr>
                          <m:t>𝑖</m:t>
                        </m:r>
                      </m:sub>
                    </m:sSub>
                    <m:r>
                      <a:rPr lang="tr-TR" sz="4000" b="0" i="1">
                        <a:latin typeface="Cambria Math" panose="02040503050406030204" pitchFamily="18" charset="0"/>
                      </a:rPr>
                      <m:t>=</m:t>
                    </m:r>
                    <m:sSub>
                      <m:sSubPr>
                        <m:ctrlPr>
                          <a:rPr lang="tr-TR" sz="4000" i="1">
                            <a:latin typeface="Cambria Math" panose="02040503050406030204" pitchFamily="18" charset="0"/>
                          </a:rPr>
                        </m:ctrlPr>
                      </m:sSubPr>
                      <m:e>
                        <m:r>
                          <a:rPr lang="tr-TR" sz="4000" b="0" i="1">
                            <a:latin typeface="Cambria Math" panose="02040503050406030204" pitchFamily="18" charset="0"/>
                          </a:rPr>
                          <m:t>𝑉</m:t>
                        </m:r>
                      </m:e>
                      <m:sub>
                        <m:r>
                          <a:rPr lang="tr-TR" sz="4000" b="0">
                            <a:latin typeface="Cambria Math" panose="02040503050406030204" pitchFamily="18" charset="0"/>
                          </a:rPr>
                          <m:t>ꝏ</m:t>
                        </m:r>
                      </m:sub>
                    </m:sSub>
                  </m:oMath>
                </a14:m>
                <a:r>
                  <a:rPr lang="tr-TR" sz="4000" dirty="0">
                    <a:latin typeface="Times New Roman" panose="02020603050405020304" pitchFamily="18" charset="0"/>
                    <a:cs typeface="Times New Roman" panose="02020603050405020304" pitchFamily="18" charset="0"/>
                  </a:rPr>
                  <a:t> olarak seçilmelidir. Bu durumda limitte:</a:t>
                </a:r>
              </a:p>
              <a:p>
                <a:endParaRPr lang="tr-TR" sz="4000" dirty="0">
                  <a:latin typeface="Times New Roman" panose="02020603050405020304" pitchFamily="18" charset="0"/>
                  <a:cs typeface="Times New Roman" panose="02020603050405020304" pitchFamily="18" charset="0"/>
                </a:endParaRP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d>
                        <m:dPr>
                          <m:ctrlPr>
                            <a:rPr lang="tr-TR" sz="4000" i="1">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e>
                      </m:d>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smtClean="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a:latin typeface="Cambria Math" panose="02040503050406030204" pitchFamily="18" charset="0"/>
                              <a:ea typeface="Cambria Math" panose="02040503050406030204" pitchFamily="18" charset="0"/>
                            </a:rPr>
                            <m:t>ꝏ</m:t>
                          </m:r>
                        </m:sub>
                      </m:sSub>
                      <m:r>
                        <a:rPr lang="tr-TR" sz="4000" i="1">
                          <a:latin typeface="Cambria Math" panose="02040503050406030204" pitchFamily="18" charset="0"/>
                          <a:ea typeface="Cambria Math" panose="02040503050406030204" pitchFamily="18" charset="0"/>
                        </a:rPr>
                        <m:t>=</m:t>
                      </m:r>
                      <m:f>
                        <m:fPr>
                          <m:ctrlPr>
                            <a:rPr lang="tr-TR" sz="4000" i="1">
                              <a:latin typeface="Cambria Math" panose="02040503050406030204" pitchFamily="18" charset="0"/>
                              <a:ea typeface="Cambria Math" panose="02040503050406030204" pitchFamily="18" charset="0"/>
                            </a:rPr>
                          </m:ctrlPr>
                        </m:fPr>
                        <m:num>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num>
                        <m:den>
                          <m:r>
                            <a:rPr lang="tr-TR" sz="4000" i="1">
                              <a:latin typeface="Cambria Math" panose="02040503050406030204" pitchFamily="18" charset="0"/>
                              <a:ea typeface="Cambria Math" panose="02040503050406030204" pitchFamily="18" charset="0"/>
                            </a:rPr>
                            <m:t>1−</m:t>
                          </m:r>
                          <m:r>
                            <a:rPr lang="tr-TR" sz="4000" i="1">
                              <a:latin typeface="Cambria Math" panose="02040503050406030204" pitchFamily="18" charset="0"/>
                              <a:ea typeface="Cambria Math" panose="02040503050406030204" pitchFamily="18" charset="0"/>
                            </a:rPr>
                            <m:t>𝑘</m:t>
                          </m:r>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kern="100" dirty="0">
                  <a:effectLst/>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b="0" i="1">
                            <a:latin typeface="Cambria Math" panose="02040503050406030204" pitchFamily="18" charset="0"/>
                            <a:ea typeface="Cambria Math" panose="02040503050406030204" pitchFamily="18" charset="0"/>
                          </a:rPr>
                          <m:t>𝑉</m:t>
                        </m:r>
                      </m:e>
                      <m:sub>
                        <m:r>
                          <a:rPr lang="tr-TR" sz="4000" b="0">
                            <a:latin typeface="Cambria Math" panose="02040503050406030204" pitchFamily="18" charset="0"/>
                            <a:ea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0" i="1">
                        <a:latin typeface="Cambria Math" panose="02040503050406030204" pitchFamily="18" charset="0"/>
                        <a:ea typeface="Cambria Math" panose="02040503050406030204" pitchFamily="18" charset="0"/>
                      </a:rPr>
                      <m:t>𝜎</m:t>
                    </m:r>
                    <m:r>
                      <a:rPr lang="tr-TR" sz="4000" i="1">
                        <a:latin typeface="Cambria Math" panose="02040503050406030204" pitchFamily="18" charset="0"/>
                        <a:ea typeface="Cambria Math" panose="02040503050406030204" pitchFamily="18" charset="0"/>
                      </a:rPr>
                      <m:t> </m:t>
                    </m:r>
                  </m:oMath>
                </a14:m>
                <a:r>
                  <a:rPr lang="tr-TR" sz="4000"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0"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b="0" i="1" smtClean="0">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0" i="1">
                        <a:latin typeface="Cambria Math" panose="02040503050406030204" pitchFamily="18" charset="0"/>
                        <a:ea typeface="Cambria Math" panose="02040503050406030204" pitchFamily="18" charset="0"/>
                      </a:rPr>
                      <m:t>𝜎</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0"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0"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𝑤</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26011"/>
                <a:ext cx="20719914" cy="7122719"/>
              </a:xfrm>
              <a:prstGeom prst="rect">
                <a:avLst/>
              </a:prstGeom>
              <a:blipFill>
                <a:blip r:embed="rId5"/>
                <a:stretch>
                  <a:fillRect l="-1030" t="-1541"/>
                </a:stretch>
              </a:blipFill>
            </p:spPr>
            <p:txBody>
              <a:bodyPr/>
              <a:lstStyle/>
              <a:p>
                <a:r>
                  <a:rPr lang="tr-TR">
                    <a:noFill/>
                  </a:rPr>
                  <a:t> </a:t>
                </a:r>
              </a:p>
            </p:txBody>
          </p:sp>
        </mc:Fallback>
      </mc:AlternateContent>
    </p:spTree>
    <p:extLst>
      <p:ext uri="{BB962C8B-B14F-4D97-AF65-F5344CB8AC3E}">
        <p14:creationId xmlns:p14="http://schemas.microsoft.com/office/powerpoint/2010/main" val="4326296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3326402"/>
                <a:ext cx="20719914" cy="8165505"/>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𝜎</m:t>
                      </m:r>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den>
                      </m:f>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sup>
                              <m:r>
                                <a:rPr lang="tr-TR" sz="4000" i="1">
                                  <a:latin typeface="Cambria Math" panose="02040503050406030204" pitchFamily="18" charset="0"/>
                                </a:rPr>
                                <m:t>−1</m:t>
                              </m:r>
                            </m:sup>
                          </m:sSup>
                        </m:e>
                      </m:rad>
                    </m:oMath>
                  </m:oMathPara>
                </a14:m>
                <a:endParaRPr lang="tr-TR" sz="4000" dirty="0"/>
              </a:p>
              <a:p>
                <a:endParaRPr lang="tr-TR" sz="4000" dirty="0"/>
              </a:p>
              <a:p>
                <a:pPr/>
                <a14:m>
                  <m:oMathPara xmlns:m="http://schemas.openxmlformats.org/officeDocument/2006/math">
                    <m:oMathParaPr>
                      <m:jc m:val="centerGroup"/>
                    </m:oMathParaPr>
                    <m:oMath xmlns:m="http://schemas.openxmlformats.org/officeDocument/2006/math">
                      <m:r>
                        <a:rPr lang="tr-TR" sz="4000" i="1">
                          <a:latin typeface="Cambria Math" panose="02040503050406030204" pitchFamily="18" charset="0"/>
                        </a:rPr>
                        <m:t>𝑣</m:t>
                      </m:r>
                      <m:r>
                        <a:rPr lang="tr-TR" sz="4000" i="1">
                          <a:latin typeface="Cambria Math" panose="02040503050406030204" pitchFamily="18" charset="0"/>
                        </a:rPr>
                        <m:t>=</m:t>
                      </m:r>
                      <m:f>
                        <m:fPr>
                          <m:ctrlPr>
                            <a:rPr lang="tr-TR" sz="4000" i="1">
                              <a:latin typeface="Cambria Math" panose="02040503050406030204" pitchFamily="18" charset="0"/>
                            </a:rPr>
                          </m:ctrlPr>
                        </m:fPr>
                        <m:num>
                          <m:r>
                            <a:rPr lang="tr-TR" sz="4000" i="1">
                              <a:latin typeface="Cambria Math" panose="02040503050406030204" pitchFamily="18" charset="0"/>
                            </a:rPr>
                            <m:t>𝜀</m:t>
                          </m:r>
                        </m:num>
                        <m:den>
                          <m:r>
                            <a:rPr lang="tr-TR" sz="4000" i="1">
                              <a:latin typeface="Cambria Math" panose="02040503050406030204" pitchFamily="18" charset="0"/>
                            </a:rPr>
                            <m:t>2</m:t>
                          </m:r>
                        </m:den>
                      </m:f>
                      <m:r>
                        <a:rPr lang="tr-TR" sz="4000" i="1">
                          <a:latin typeface="Cambria Math" panose="02040503050406030204" pitchFamily="18"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r>
                        <a:rPr lang="tr-TR" sz="4000" i="1">
                          <a:latin typeface="Cambria Math" panose="02040503050406030204" pitchFamily="18" charset="0"/>
                        </a:rPr>
                        <m:t>−2</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𝐶</m:t>
                              </m:r>
                            </m:sub>
                          </m:sSub>
                        </m:num>
                        <m:den>
                          <m:rad>
                            <m:radPr>
                              <m:degHide m:val="on"/>
                              <m:ctrlPr>
                                <a:rPr lang="tr-TR" sz="4000" i="1">
                                  <a:latin typeface="Cambria Math" panose="02040503050406030204" pitchFamily="18" charset="0"/>
                                </a:rPr>
                              </m:ctrlPr>
                            </m:radPr>
                            <m:deg/>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sSub>
                                <m:sSubPr>
                                  <m:ctrlPr>
                                    <a:rPr lang="tr-TR" sz="4000" i="1">
                                      <a:latin typeface="Cambria Math" panose="02040503050406030204" pitchFamily="18" charset="0"/>
                                    </a:rPr>
                                  </m:ctrlPr>
                                </m:sSubPr>
                                <m:e>
                                  <m:r>
                                    <a:rPr lang="tr-TR" sz="4000" i="1">
                                      <a:latin typeface="Cambria Math" panose="02040503050406030204" pitchFamily="18" charset="0"/>
                                    </a:rPr>
                                    <m:t>𝜆</m:t>
                                  </m:r>
                                </m:e>
                                <m:sub>
                                  <m:r>
                                    <a:rPr lang="tr-TR" sz="4000" i="1">
                                      <a:latin typeface="Cambria Math" panose="02040503050406030204" pitchFamily="18" charset="0"/>
                                    </a:rPr>
                                    <m:t>𝑝</m:t>
                                  </m:r>
                                </m:sub>
                              </m:sSub>
                            </m:e>
                          </m:rad>
                        </m:den>
                      </m:f>
                    </m:oMath>
                  </m:oMathPara>
                </a14:m>
                <a:endParaRPr lang="tr-TR" sz="4000" dirty="0"/>
              </a:p>
              <a:p>
                <a:r>
                  <a:rPr lang="tr-TR" sz="4000" dirty="0"/>
                  <a:t> </a:t>
                </a:r>
              </a:p>
              <a:p>
                <a:pPr>
                  <a:lnSpc>
                    <a:spcPct val="115000"/>
                  </a:lnSpc>
                  <a:spcAft>
                    <a:spcPts val="800"/>
                  </a:spcAft>
                </a:pP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3326402"/>
                <a:ext cx="20719914" cy="8165505"/>
              </a:xfrm>
              <a:prstGeom prst="rect">
                <a:avLst/>
              </a:prstGeom>
              <a:blipFill>
                <a:blip r:embed="rId5"/>
                <a:stretch>
                  <a:fillRect l="-1030" t="-1344"/>
                </a:stretch>
              </a:blipFill>
            </p:spPr>
            <p:txBody>
              <a:bodyPr/>
              <a:lstStyle/>
              <a:p>
                <a:r>
                  <a:rPr lang="tr-TR">
                    <a:noFill/>
                  </a:rPr>
                  <a:t> </a:t>
                </a:r>
              </a:p>
            </p:txBody>
          </p:sp>
        </mc:Fallback>
      </mc:AlternateContent>
    </p:spTree>
    <p:extLst>
      <p:ext uri="{BB962C8B-B14F-4D97-AF65-F5344CB8AC3E}">
        <p14:creationId xmlns:p14="http://schemas.microsoft.com/office/powerpoint/2010/main" val="17735522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Lemma</a:t>
            </a:r>
            <a:r>
              <a:rPr lang="tr-TR" sz="4500" b="0" i="0" u="none" strike="noStrike" cap="none" dirty="0">
                <a:solidFill>
                  <a:schemeClr val="lt1"/>
                </a:solidFill>
                <a:latin typeface="Times New Roman"/>
                <a:ea typeface="Times New Roman"/>
                <a:cs typeface="Times New Roman"/>
                <a:sym typeface="Times New Roman"/>
              </a:rPr>
              <a:t> 3 </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118889"/>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Bu durumda limit formülü şu şekilde </a:t>
                </a:r>
                <a:r>
                  <a:rPr lang="tr-TR" sz="4000" dirty="0" err="1">
                    <a:latin typeface="Times New Roman" panose="02020603050405020304" pitchFamily="18" charset="0"/>
                    <a:cs typeface="Times New Roman" panose="02020603050405020304" pitchFamily="18" charset="0"/>
                  </a:rPr>
                  <a:t>modifiye</a:t>
                </a:r>
                <a:r>
                  <a:rPr lang="tr-TR" sz="4000" dirty="0">
                    <a:latin typeface="Times New Roman" panose="02020603050405020304" pitchFamily="18" charset="0"/>
                    <a:cs typeface="Times New Roman" panose="02020603050405020304" pitchFamily="18" charset="0"/>
                  </a:rPr>
                  <a:t> olacaktır: </a:t>
                </a:r>
              </a:p>
              <a:p>
                <a:endParaRPr lang="tr-TR" sz="4000" dirty="0"/>
              </a:p>
              <a:p>
                <a:pPr/>
                <a14:m>
                  <m:oMathPara xmlns:m="http://schemas.openxmlformats.org/officeDocument/2006/math">
                    <m:oMathParaPr>
                      <m:jc m:val="centerGroup"/>
                    </m:oMathParaPr>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p>
              <a:p>
                <a:endParaRPr lang="tr-TR" sz="4000" dirty="0"/>
              </a:p>
              <a:p>
                <a:r>
                  <a:rPr lang="tr-TR" sz="4000" dirty="0">
                    <a:latin typeface="Times New Roman" panose="02020603050405020304" pitchFamily="18" charset="0"/>
                    <a:cs typeface="Times New Roman" panose="02020603050405020304" pitchFamily="18" charset="0"/>
                  </a:rPr>
                  <a:t>Bu formüle nihai üst sınır formülü denilebilir. İlk kesir </a:t>
                </a:r>
                <a:r>
                  <a:rPr lang="tr-TR" sz="4000" dirty="0" err="1">
                    <a:latin typeface="Times New Roman" panose="02020603050405020304" pitchFamily="18" charset="0"/>
                    <a:cs typeface="Times New Roman" panose="02020603050405020304" pitchFamily="18" charset="0"/>
                  </a:rPr>
                  <a:t>kuantizasyon</a:t>
                </a:r>
                <a:r>
                  <a:rPr lang="tr-TR" sz="4000"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0" i="1">
                        <a:latin typeface="Cambria Math" panose="02040503050406030204" pitchFamily="18" charset="0"/>
                      </a:rPr>
                      <m:t>𝜀</m:t>
                    </m:r>
                  </m:oMath>
                </a14:m>
                <a:r>
                  <a:rPr lang="tr-TR" sz="4000"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ise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0" i="1">
                        <a:latin typeface="Cambria Math" panose="02040503050406030204" pitchFamily="18" charset="0"/>
                      </a:rPr>
                      <m:t>𝛾</m:t>
                    </m:r>
                  </m:oMath>
                </a14:m>
                <a:r>
                  <a:rPr lang="tr-TR" sz="4000"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oMath>
                </a14:m>
                <a:r>
                  <a:rPr lang="tr-TR" sz="4000" dirty="0">
                    <a:latin typeface="Times New Roman" panose="02020603050405020304" pitchFamily="18" charset="0"/>
                    <a:cs typeface="Times New Roman" panose="02020603050405020304" pitchFamily="18" charset="0"/>
                  </a:rPr>
                  <a:t> küçülür.</a:t>
                </a:r>
              </a:p>
              <a:p>
                <a:endParaRPr lang="tr-TR" sz="4000" dirty="0">
                  <a:latin typeface="Times New Roman" panose="02020603050405020304" pitchFamily="18" charset="0"/>
                  <a:cs typeface="Times New Roman" panose="02020603050405020304" pitchFamily="18" charset="0"/>
                </a:endParaRPr>
              </a:p>
              <a:p>
                <a:r>
                  <a:rPr lang="tr-TR" sz="4000"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oMath>
                </a14:m>
                <a:r>
                  <a:rPr lang="tr-TR" sz="4000" dirty="0">
                    <a:latin typeface="Times New Roman" panose="02020603050405020304" pitchFamily="18" charset="0"/>
                    <a:cs typeface="Times New Roman" panose="02020603050405020304" pitchFamily="18" charset="0"/>
                  </a:rPr>
                  <a:t> ile ilgili kaçınılmaz paydır.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büyüdükçe azalır ancak </a:t>
                </a:r>
                <a:r>
                  <a:rPr lang="tr-TR" sz="4000" i="1" dirty="0">
                    <a:latin typeface="Times New Roman" panose="02020603050405020304" pitchFamily="18" charset="0"/>
                    <a:cs typeface="Times New Roman" panose="02020603050405020304" pitchFamily="18" charset="0"/>
                  </a:rPr>
                  <a:t>v</a:t>
                </a:r>
                <a:r>
                  <a:rPr lang="tr-TR" sz="4000" dirty="0">
                    <a:latin typeface="Times New Roman" panose="02020603050405020304" pitchFamily="18" charset="0"/>
                    <a:cs typeface="Times New Roman" panose="02020603050405020304" pitchFamily="18" charset="0"/>
                  </a:rPr>
                  <a:t> pozitif olduğundan sınırlı bir etki yaratır. </a:t>
                </a:r>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118889"/>
              </a:xfrm>
              <a:prstGeom prst="rect">
                <a:avLst/>
              </a:prstGeom>
              <a:blipFill>
                <a:blip r:embed="rId5"/>
                <a:stretch>
                  <a:fillRect l="-1030" t="-1351"/>
                </a:stretch>
              </a:blipFill>
            </p:spPr>
            <p:txBody>
              <a:bodyPr/>
              <a:lstStyle/>
              <a:p>
                <a:r>
                  <a:rPr lang="tr-TR">
                    <a:noFill/>
                  </a:rPr>
                  <a:t> </a:t>
                </a:r>
              </a:p>
            </p:txBody>
          </p:sp>
        </mc:Fallback>
      </mc:AlternateContent>
    </p:spTree>
    <p:extLst>
      <p:ext uri="{BB962C8B-B14F-4D97-AF65-F5344CB8AC3E}">
        <p14:creationId xmlns:p14="http://schemas.microsoft.com/office/powerpoint/2010/main" val="35781605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829914"/>
                <a:ext cx="20719914" cy="9776523"/>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cs typeface="Times New Roman" panose="02020603050405020304" pitchFamily="18" charset="0"/>
                  </a:rPr>
                  <a:t> ve</a:t>
                </a:r>
                <a:r>
                  <a:rPr lang="en-US"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değerlerinin pozitif tanımlı olması gerekmektedir.  </a:t>
                </a:r>
              </a:p>
              <a:p>
                <a:endParaRPr lang="tr-TR" sz="4000" dirty="0">
                  <a:latin typeface="Times New Roman" panose="02020603050405020304" pitchFamily="18" charset="0"/>
                  <a:cs typeface="Times New Roman" panose="02020603050405020304" pitchFamily="18" charset="0"/>
                </a:endParaRPr>
              </a:p>
              <a:p>
                <a:r>
                  <a:rPr lang="tr-TR" sz="4000" dirty="0" err="1">
                    <a:latin typeface="Times New Roman" panose="02020603050405020304" pitchFamily="18" charset="0"/>
                    <a:cs typeface="Times New Roman" panose="02020603050405020304" pitchFamily="18" charset="0"/>
                  </a:rPr>
                  <a:t>Lemma</a:t>
                </a:r>
                <a:r>
                  <a:rPr lang="tr-TR" sz="4000"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Aptos"/>
                    <a:ea typeface="Aptos"/>
                    <a:cs typeface="Arial" panose="020B0604020202020204" pitchFamily="34" charset="0"/>
                  </a:rPr>
                  <a:t> denklemi bilinmektedir. Bu eşitlikte, bulunan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0" dirty="0">
                    <a:latin typeface="Times New Roman" panose="02020603050405020304" pitchFamily="18" charset="0"/>
                    <a:cs typeface="Times New Roman" panose="02020603050405020304" pitchFamily="18" charset="0"/>
                  </a:rPr>
                  <a:t> ve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829914"/>
                <a:ext cx="20719914" cy="9776523"/>
              </a:xfrm>
              <a:prstGeom prst="rect">
                <a:avLst/>
              </a:prstGeom>
              <a:blipFill>
                <a:blip r:embed="rId5"/>
                <a:stretch>
                  <a:fillRect l="-1030" t="-1060"/>
                </a:stretch>
              </a:blipFill>
            </p:spPr>
            <p:txBody>
              <a:bodyPr/>
              <a:lstStyle/>
              <a:p>
                <a:r>
                  <a:rPr lang="tr-TR">
                    <a:noFill/>
                  </a:rPr>
                  <a:t> </a:t>
                </a:r>
              </a:p>
            </p:txBody>
          </p:sp>
        </mc:Fallback>
      </mc:AlternateContent>
    </p:spTree>
    <p:extLst>
      <p:ext uri="{BB962C8B-B14F-4D97-AF65-F5344CB8AC3E}">
        <p14:creationId xmlns:p14="http://schemas.microsoft.com/office/powerpoint/2010/main" val="4045247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7</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2619820"/>
                <a:ext cx="20719914" cy="8529258"/>
              </a:xfrm>
              <a:prstGeom prst="rect">
                <a:avLst/>
              </a:prstGeom>
              <a:noFill/>
            </p:spPr>
            <p:txBody>
              <a:bodyPr wrap="square" rtlCol="0">
                <a:spAutoFit/>
              </a:bodyPr>
              <a:lstStyle/>
              <a:p>
                <a:r>
                  <a:rPr lang="tr-TR" sz="4000"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cs typeface="Times New Roman" panose="02020603050405020304" pitchFamily="18" charset="0"/>
                  </a:rPr>
                  <a:t>’</a:t>
                </a:r>
                <a:r>
                  <a:rPr lang="tr-TR" sz="4000" dirty="0" err="1">
                    <a:latin typeface="Times New Roman" panose="02020603050405020304" pitchFamily="18" charset="0"/>
                    <a:cs typeface="Times New Roman" panose="02020603050405020304" pitchFamily="18" charset="0"/>
                  </a:rPr>
                  <a:t>nin</a:t>
                </a:r>
                <a:r>
                  <a:rPr lang="tr-TR" sz="4000"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0" kern="100" dirty="0">
                  <a:effectLst/>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smtClean="0">
                          <a:latin typeface="Cambria Math" panose="02040503050406030204" pitchFamily="18" charset="0"/>
                          <a:ea typeface="Calibri" panose="020F0502020204030204" pitchFamily="34" charset="0"/>
                          <a:cs typeface="Arial" panose="020B0604020202020204" pitchFamily="34" charset="0"/>
                        </a:rPr>
                        <m:t>=</m:t>
                      </m:r>
                      <m:f>
                        <m:fPr>
                          <m:ctrlPr>
                            <a:rPr lang="en-US" sz="4000" i="1" kern="100" smtClean="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b="0" i="1" kern="100" smtClean="0">
                              <a:latin typeface="Cambria Math" panose="02040503050406030204" pitchFamily="18" charset="0"/>
                              <a:ea typeface="Calibri" panose="020F0502020204030204" pitchFamily="34" charset="0"/>
                              <a:cs typeface="Arial" panose="020B0604020202020204" pitchFamily="34" charset="0"/>
                            </a:rPr>
                            <m:t>2</m:t>
                          </m:r>
                        </m:den>
                      </m:f>
                      <m:r>
                        <a:rPr lang="tr-TR" sz="4000" b="0"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kern="100" smtClean="0">
                          <a:latin typeface="Cambria Math" panose="02040503050406030204" pitchFamily="18" charset="0"/>
                          <a:ea typeface="Calibri" panose="020F0502020204030204" pitchFamily="34" charset="0"/>
                          <a:cs typeface="Arial" panose="020B0604020202020204" pitchFamily="34" charset="0"/>
                        </a:rPr>
                        <m:t>−</m:t>
                      </m:r>
                      <m:d>
                        <m:dPr>
                          <m:ctrlPr>
                            <a:rPr lang="tr-TR" sz="4000" b="0" i="1" kern="100" smtClean="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r>
                            <a:rPr lang="tr-TR" sz="4000" b="0" i="1" smtClean="0">
                              <a:latin typeface="Cambria Math" panose="02040503050406030204" pitchFamily="18" charset="0"/>
                            </a:rPr>
                            <m:t>+</m:t>
                          </m:r>
                          <m:r>
                            <a:rPr lang="tr-TR" sz="4000" i="1">
                              <a:latin typeface="Cambria Math" panose="02040503050406030204" pitchFamily="18" charset="0"/>
                            </a:rPr>
                            <m:t>𝜎</m:t>
                          </m:r>
                          <m:sSup>
                            <m:sSupPr>
                              <m:ctrlPr>
                                <a:rPr lang="tr-TR" sz="4000" b="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e>
                            <m:sup>
                              <m:r>
                                <a:rPr lang="tr-TR" sz="4000" b="0" i="1" smtClean="0">
                                  <a:latin typeface="Cambria Math" panose="02040503050406030204" pitchFamily="18" charset="0"/>
                                </a:rPr>
                                <m:t>2</m:t>
                              </m:r>
                            </m:sup>
                          </m:sSup>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kern="100" dirty="0">
                  <a:effectLst/>
                  <a:latin typeface="Aptos"/>
                  <a:ea typeface="Aptos"/>
                  <a:cs typeface="Arial" panose="020B0604020202020204" pitchFamily="34" charset="0"/>
                </a:endParaRPr>
              </a:p>
              <a:p>
                <a:endParaRPr lang="tr-TR" sz="4000" kern="100" dirty="0">
                  <a:effectLst/>
                  <a:latin typeface="Aptos"/>
                  <a:ea typeface="Aptos"/>
                  <a:cs typeface="Arial" panose="020B0604020202020204" pitchFamily="34" charset="0"/>
                </a:endParaRPr>
              </a:p>
              <a:p>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&gt;</a:t>
                </a:r>
                <a:r>
                  <a:rPr lang="en-US" sz="4000"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smtClean="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2619820"/>
                <a:ext cx="20719914" cy="8529258"/>
              </a:xfrm>
              <a:prstGeom prst="rect">
                <a:avLst/>
              </a:prstGeom>
              <a:blipFill>
                <a:blip r:embed="rId5"/>
                <a:stretch>
                  <a:fillRect l="-1030" t="-1287"/>
                </a:stretch>
              </a:blipFill>
            </p:spPr>
            <p:txBody>
              <a:bodyPr/>
              <a:lstStyle/>
              <a:p>
                <a:r>
                  <a:rPr lang="tr-TR">
                    <a:noFill/>
                  </a:rPr>
                  <a:t> </a:t>
                </a:r>
              </a:p>
            </p:txBody>
          </p:sp>
        </mc:Fallback>
      </mc:AlternateContent>
    </p:spTree>
    <p:extLst>
      <p:ext uri="{BB962C8B-B14F-4D97-AF65-F5344CB8AC3E}">
        <p14:creationId xmlns:p14="http://schemas.microsoft.com/office/powerpoint/2010/main" val="8410322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8</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020401"/>
              </a:xfrm>
              <a:prstGeom prst="rect">
                <a:avLst/>
              </a:prstGeom>
              <a:noFill/>
            </p:spPr>
            <p:txBody>
              <a:bodyPr wrap="square" rtlCol="0">
                <a:spAutoFit/>
              </a:bodyPr>
              <a:lstStyle/>
              <a:p>
                <a:r>
                  <a:rPr lang="tr-TR" sz="4000"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i="1">
                          <a:latin typeface="Cambria Math" panose="02040503050406030204" pitchFamily="18" charset="0"/>
                        </a:rPr>
                        <m:t>+</m:t>
                      </m:r>
                      <m:f>
                        <m:fPr>
                          <m:ctrlPr>
                            <a:rPr lang="tr-TR" sz="4000" i="1">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𝑤</m:t>
                              </m:r>
                            </m:sub>
                          </m:sSub>
                        </m:num>
                        <m:den>
                          <m:sSup>
                            <m:sSupPr>
                              <m:ctrlPr>
                                <a:rPr lang="tr-TR" sz="4000" i="1">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2</m:t>
                              </m:r>
                            </m:sup>
                          </m:sSup>
                        </m:den>
                      </m:f>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𝑉</m:t>
                        </m:r>
                      </m:e>
                      <m:sub>
                        <m:r>
                          <a:rPr lang="tr-TR" sz="4000" b="0" i="1" smtClean="0">
                            <a:latin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m:oMathPara>
                </a14:m>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020401"/>
              </a:xfrm>
              <a:prstGeom prst="rect">
                <a:avLst/>
              </a:prstGeom>
              <a:blipFill>
                <a:blip r:embed="rId5"/>
                <a:stretch>
                  <a:fillRect l="-1030" t="-1368" r="-588"/>
                </a:stretch>
              </a:blipFill>
            </p:spPr>
            <p:txBody>
              <a:bodyPr/>
              <a:lstStyle/>
              <a:p>
                <a:r>
                  <a:rPr lang="tr-TR">
                    <a:noFill/>
                  </a:rPr>
                  <a:t> </a:t>
                </a:r>
              </a:p>
            </p:txBody>
          </p:sp>
        </mc:Fallback>
      </mc:AlternateContent>
    </p:spTree>
    <p:extLst>
      <p:ext uri="{BB962C8B-B14F-4D97-AF65-F5344CB8AC3E}">
        <p14:creationId xmlns:p14="http://schemas.microsoft.com/office/powerpoint/2010/main" val="14073690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0"/>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9749"/>
                <a:ext cx="20719914" cy="8962005"/>
              </a:xfrm>
              <a:prstGeom prst="rect">
                <a:avLst/>
              </a:prstGeom>
              <a:noFill/>
            </p:spPr>
            <p:txBody>
              <a:bodyPr wrap="square" rtlCol="0">
                <a:spAutoFit/>
              </a:bodyPr>
              <a:lstStyle/>
              <a:p>
                <a:pPr>
                  <a:lnSpc>
                    <a:spcPct val="115000"/>
                  </a:lnSpc>
                  <a:spcAft>
                    <a:spcPts val="800"/>
                  </a:spcAft>
                </a:pPr>
                <a:r>
                  <a:rPr lang="tr-TR" sz="4000" kern="100" dirty="0">
                    <a:effectLst/>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𝑤</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𝑤</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𝑐</m:t>
                          </m:r>
                        </m:e>
                        <m:sub>
                          <m:r>
                            <a:rPr lang="tr-TR" sz="4000" i="1" kern="100">
                              <a:effectLst/>
                              <a:latin typeface="Cambria Math" panose="02040503050406030204" pitchFamily="18" charset="0"/>
                              <a:ea typeface="Aptos"/>
                              <a:cs typeface="Times New Roman" panose="02020603050405020304" pitchFamily="18" charset="0"/>
                            </a:rPr>
                            <m:t>𝑒</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r>
                        <a:rPr lang="tr-TR" sz="4000" i="1" kern="100">
                          <a:effectLst/>
                          <a:latin typeface="Cambria Math" panose="02040503050406030204" pitchFamily="18" charset="0"/>
                          <a:ea typeface="Aptos"/>
                          <a:cs typeface="Times New Roman" panose="02020603050405020304" pitchFamily="18" charset="0"/>
                        </a:rPr>
                        <m:t>&lt;</m:t>
                      </m:r>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oMath>
                  </m:oMathPara>
                </a14:m>
                <a:endParaRPr lang="tr-TR" sz="4000" kern="100" dirty="0">
                  <a:effectLst/>
                  <a:latin typeface="Times New Roman" panose="02020603050405020304" pitchFamily="18" charset="0"/>
                  <a:ea typeface="Aptos"/>
                  <a:cs typeface="Times New Roman" panose="02020603050405020304" pitchFamily="18" charset="0"/>
                </a:endParaRP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f>
                        <m:fPr>
                          <m:ctrlPr>
                            <a:rPr lang="en-US" sz="4000" i="1" kern="100">
                              <a:latin typeface="Cambria Math" panose="02040503050406030204" pitchFamily="18" charset="0"/>
                              <a:ea typeface="Calibri" panose="020F0502020204030204" pitchFamily="34" charset="0"/>
                              <a:cs typeface="Arial" panose="020B0604020202020204" pitchFamily="34" charset="0"/>
                            </a:rPr>
                          </m:ctrlPr>
                        </m:fPr>
                        <m:num>
                          <m:r>
                            <a:rPr lang="en-US" sz="4000"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0" i="1" kern="100">
                              <a:latin typeface="Cambria Math" panose="02040503050406030204" pitchFamily="18" charset="0"/>
                              <a:ea typeface="Calibri" panose="020F0502020204030204" pitchFamily="34" charset="0"/>
                              <a:cs typeface="Arial" panose="020B0604020202020204" pitchFamily="34" charset="0"/>
                            </a:rPr>
                            <m:t>2</m:t>
                          </m:r>
                        </m:den>
                      </m:f>
                      <m:r>
                        <a:rPr lang="tr-TR"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tr-TR" sz="4000" i="1">
                                      <a:latin typeface="Cambria Math" panose="02040503050406030204" pitchFamily="18" charset="0"/>
                                    </a:rPr>
                                    <m:t>𝜃</m:t>
                                  </m:r>
                                </m:e>
                                <m:sub>
                                  <m:r>
                                    <a:rPr lang="tr-TR" sz="4000" i="1">
                                      <a:latin typeface="Cambria Math" panose="02040503050406030204" pitchFamily="18" charset="0"/>
                                    </a:rPr>
                                    <m:t>∗</m:t>
                                  </m:r>
                                </m:sub>
                              </m:sSub>
                            </m:e>
                          </m:d>
                        </m:e>
                      </m:d>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𝜇</m:t>
                              </m:r>
                            </m:e>
                            <m:sub>
                              <m:r>
                                <a:rPr lang="tr-TR" sz="4000" i="1">
                                  <a:latin typeface="Cambria Math" panose="02040503050406030204" pitchFamily="18" charset="0"/>
                                </a:rPr>
                                <m:t>0</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e>
                        <m:sup>
                          <m:r>
                            <a:rPr lang="tr-TR" sz="4000" i="1">
                              <a:latin typeface="Cambria Math" panose="02040503050406030204" pitchFamily="18" charset="0"/>
                            </a:rPr>
                            <m:t>2</m:t>
                          </m:r>
                        </m:sup>
                      </m:sSup>
                      <m:sSup>
                        <m:sSupPr>
                          <m:ctrlPr>
                            <a:rPr lang="tr-TR" sz="4000" i="1">
                              <a:latin typeface="Cambria Math" panose="02040503050406030204" pitchFamily="18" charset="0"/>
                            </a:rPr>
                          </m:ctrlPr>
                        </m:sSup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0</m:t>
                              </m:r>
                            </m:sub>
                          </m:sSub>
                        </m:e>
                        <m:sup>
                          <m:r>
                            <a:rPr lang="tr-TR" sz="4000" i="1">
                              <a:latin typeface="Cambria Math" panose="02040503050406030204" pitchFamily="18" charset="0"/>
                            </a:rPr>
                            <m:t>−1</m:t>
                          </m:r>
                        </m:sup>
                      </m:sSup>
                    </m:oMath>
                  </m:oMathPara>
                </a14:m>
                <a:endParaRPr lang="tr-TR" sz="4000" dirty="0">
                  <a:latin typeface="Cambria Math" panose="02040503050406030204" pitchFamily="18" charset="0"/>
                  <a:ea typeface="Cambria Math" panose="02040503050406030204" pitchFamily="18" charset="0"/>
                </a:endParaRPr>
              </a:p>
              <a:p>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𝜎</m:t>
                      </m:r>
                      <m:r>
                        <a:rPr lang="tr-TR" sz="4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den>
                      </m:f>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sup>
                              <m:r>
                                <a:rPr lang="tr-TR" sz="4000" i="1" kern="100">
                                  <a:effectLst/>
                                  <a:latin typeface="Cambria Math" panose="02040503050406030204" pitchFamily="18" charset="0"/>
                                  <a:ea typeface="Aptos"/>
                                  <a:cs typeface="Times New Roman" panose="02020603050405020304" pitchFamily="18" charset="0"/>
                                </a:rPr>
                                <m:t>−1</m:t>
                              </m:r>
                            </m:sup>
                          </m:sSup>
                        </m:e>
                      </m:rad>
                    </m:oMath>
                  </m:oMathPara>
                </a14:m>
                <a:endParaRPr lang="tr-TR" sz="4000" kern="100" dirty="0">
                  <a:effectLst/>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i="1" kern="100">
                          <a:effectLst/>
                          <a:latin typeface="Cambria Math" panose="02040503050406030204" pitchFamily="18" charset="0"/>
                          <a:ea typeface="Aptos"/>
                          <a:cs typeface="Times New Roman" panose="02020603050405020304" pitchFamily="18" charset="0"/>
                        </a:rPr>
                        <m:t>𝑣</m:t>
                      </m:r>
                      <m:r>
                        <a:rPr lang="tr-TR" sz="4000" i="1" kern="100">
                          <a:effectLst/>
                          <a:latin typeface="Cambria Math" panose="02040503050406030204" pitchFamily="18" charset="0"/>
                          <a:ea typeface="Aptos"/>
                          <a:cs typeface="Times New Roman" panose="02020603050405020304" pitchFamily="18" charset="0"/>
                        </a:rPr>
                        <m:t>=</m:t>
                      </m:r>
                      <m:f>
                        <m:fPr>
                          <m:ctrlP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0" i="1" kern="100">
                              <a:effectLst/>
                              <a:latin typeface="Cambria Math" panose="02040503050406030204" pitchFamily="18" charset="0"/>
                              <a:ea typeface="Aptos"/>
                              <a:cs typeface="Times New Roman" panose="02020603050405020304" pitchFamily="18" charset="0"/>
                            </a:rPr>
                            <m:t>𝜀</m:t>
                          </m:r>
                        </m:num>
                        <m:den>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tr-TR" sz="4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e>
                        <m:sup>
                          <m:r>
                            <a:rPr lang="tr-TR" sz="4000" i="1" kern="100">
                              <a:effectLst/>
                              <a:latin typeface="Cambria Math" panose="02040503050406030204" pitchFamily="18" charset="0"/>
                              <a:ea typeface="Aptos"/>
                              <a:cs typeface="Times New Roman" panose="02020603050405020304" pitchFamily="18" charset="0"/>
                            </a:rPr>
                            <m:t>2</m:t>
                          </m:r>
                        </m:sup>
                      </m:sSup>
                      <m:sSup>
                        <m:sSupPr>
                          <m:ctrlPr>
                            <a:rPr lang="tr-TR" sz="4000" i="1" kern="100">
                              <a:effectLst/>
                              <a:latin typeface="Cambria Math" panose="02040503050406030204" pitchFamily="18" charset="0"/>
                              <a:ea typeface="Aptos"/>
                              <a:cs typeface="Times New Roman" panose="02020603050405020304" pitchFamily="18" charset="0"/>
                            </a:rPr>
                          </m:ctrlPr>
                        </m:sSup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e>
                        <m:sup>
                          <m:r>
                            <a:rPr lang="tr-TR" sz="4000" i="1" kern="100">
                              <a:effectLst/>
                              <a:latin typeface="Cambria Math" panose="02040503050406030204" pitchFamily="18" charset="0"/>
                              <a:ea typeface="Aptos"/>
                              <a:cs typeface="Times New Roman" panose="02020603050405020304" pitchFamily="18" charset="0"/>
                            </a:rPr>
                            <m:t>−1</m:t>
                          </m:r>
                        </m:sup>
                      </m:sSup>
                      <m:r>
                        <a:rPr lang="tr-TR" sz="4000" i="1" kern="100">
                          <a:effectLst/>
                          <a:latin typeface="Cambria Math" panose="02040503050406030204" pitchFamily="18" charset="0"/>
                          <a:ea typeface="Aptos"/>
                          <a:cs typeface="Times New Roman" panose="02020603050405020304" pitchFamily="18" charset="0"/>
                        </a:rPr>
                        <m:t>−2</m:t>
                      </m:r>
                      <m:f>
                        <m:fPr>
                          <m:ctrlPr>
                            <a:rPr lang="tr-TR" sz="4000" i="1" kern="100">
                              <a:effectLst/>
                              <a:latin typeface="Cambria Math" panose="02040503050406030204" pitchFamily="18" charset="0"/>
                              <a:ea typeface="Aptos"/>
                              <a:cs typeface="Times New Roman" panose="02020603050405020304" pitchFamily="18" charset="0"/>
                            </a:rPr>
                          </m:ctrlPr>
                        </m:fPr>
                        <m:num>
                          <m:sSub>
                            <m:sSubPr>
                              <m:ctrlPr>
                                <a:rPr lang="tr-TR" sz="4000" i="1" kern="100">
                                  <a:effectLst/>
                                  <a:latin typeface="Cambria Math" panose="02040503050406030204" pitchFamily="18" charset="0"/>
                                  <a:ea typeface="Aptos"/>
                                  <a:cs typeface="Arial" panose="020B0604020202020204" pitchFamily="34" charset="0"/>
                                </a:rPr>
                              </m:ctrlPr>
                            </m:sSubPr>
                            <m:e>
                              <m:r>
                                <a:rPr lang="tr-TR" sz="4000" i="1" kern="100">
                                  <a:effectLst/>
                                  <a:latin typeface="Cambria Math" panose="02040503050406030204" pitchFamily="18" charset="0"/>
                                  <a:ea typeface="Aptos"/>
                                  <a:cs typeface="Arial" panose="020B0604020202020204" pitchFamily="34" charset="0"/>
                                </a:rPr>
                                <m:t>𝜇</m:t>
                              </m:r>
                            </m:e>
                            <m:sub>
                              <m:r>
                                <a:rPr lang="tr-TR" sz="4000" i="1" kern="100">
                                  <a:effectLst/>
                                  <a:latin typeface="Cambria Math" panose="02040503050406030204" pitchFamily="18" charset="0"/>
                                  <a:ea typeface="Aptos"/>
                                  <a:cs typeface="Arial" panose="020B0604020202020204" pitchFamily="34"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m:t>
                              </m:r>
                            </m:e>
                            <m:sub>
                              <m:r>
                                <a:rPr lang="tr-TR" sz="4000" i="1" kern="100">
                                  <a:effectLst/>
                                  <a:latin typeface="Cambria Math" panose="02040503050406030204" pitchFamily="18" charset="0"/>
                                  <a:ea typeface="Aptos"/>
                                  <a:cs typeface="Times New Roman" panose="02020603050405020304" pitchFamily="18" charset="0"/>
                                </a:rPr>
                                <m:t>𝑒</m:t>
                              </m:r>
                            </m:sub>
                          </m:sSub>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d>
                                <m:dPr>
                                  <m:begChr m:val="|"/>
                                  <m:endChr m:val="|"/>
                                  <m:ctrlPr>
                                    <a:rPr lang="tr-TR" sz="4000" i="1" kern="100">
                                      <a:effectLst/>
                                      <a:latin typeface="Cambria Math" panose="02040503050406030204" pitchFamily="18" charset="0"/>
                                      <a:ea typeface="Aptos"/>
                                      <a:cs typeface="Times New Roman" panose="02020603050405020304" pitchFamily="18" charset="0"/>
                                    </a:rPr>
                                  </m:ctrlPr>
                                </m:dPr>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𝜃</m:t>
                                      </m:r>
                                    </m:e>
                                    <m:sub>
                                      <m:r>
                                        <a:rPr lang="tr-TR" sz="4000" i="1" kern="100">
                                          <a:effectLst/>
                                          <a:latin typeface="Cambria Math" panose="02040503050406030204" pitchFamily="18" charset="0"/>
                                          <a:ea typeface="Aptos"/>
                                          <a:cs typeface="Times New Roman" panose="02020603050405020304" pitchFamily="18" charset="0"/>
                                        </a:rPr>
                                        <m:t>∗</m:t>
                                      </m:r>
                                    </m:sub>
                                  </m:sSub>
                                </m:e>
                              </m:d>
                            </m:e>
                          </m:d>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𝛬</m:t>
                              </m:r>
                            </m:e>
                            <m:sub>
                              <m:r>
                                <a:rPr lang="tr-TR" sz="4000" i="1" kern="100">
                                  <a:effectLst/>
                                  <a:latin typeface="Cambria Math" panose="02040503050406030204" pitchFamily="18" charset="0"/>
                                  <a:ea typeface="Aptos"/>
                                  <a:cs typeface="Times New Roman" panose="02020603050405020304" pitchFamily="18" charset="0"/>
                                </a:rPr>
                                <m:t>𝐶</m:t>
                              </m:r>
                            </m:sub>
                          </m:sSub>
                        </m:num>
                        <m:den>
                          <m:rad>
                            <m:radPr>
                              <m:degHide m:val="on"/>
                              <m:ctrlPr>
                                <a:rPr lang="tr-TR" sz="4000" i="1" kern="100">
                                  <a:effectLst/>
                                  <a:latin typeface="Cambria Math" panose="02040503050406030204" pitchFamily="18" charset="0"/>
                                  <a:ea typeface="Aptos"/>
                                  <a:cs typeface="Times New Roman" panose="02020603050405020304" pitchFamily="18" charset="0"/>
                                </a:rPr>
                              </m:ctrlPr>
                            </m:radPr>
                            <m:deg/>
                            <m:e>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𝑉</m:t>
                                  </m:r>
                                </m:e>
                                <m:sub>
                                  <m:r>
                                    <a:rPr lang="tr-TR" sz="4000" i="1" kern="100">
                                      <a:effectLst/>
                                      <a:latin typeface="Cambria Math" panose="02040503050406030204" pitchFamily="18" charset="0"/>
                                      <a:ea typeface="Aptos"/>
                                      <a:cs typeface="Times New Roman" panose="02020603050405020304" pitchFamily="18" charset="0"/>
                                    </a:rPr>
                                    <m:t>0</m:t>
                                  </m:r>
                                </m:sub>
                              </m:sSub>
                              <m:sSub>
                                <m:sSubPr>
                                  <m:ctrlPr>
                                    <a:rPr lang="tr-TR" sz="4000" i="1" kern="100">
                                      <a:effectLst/>
                                      <a:latin typeface="Cambria Math" panose="02040503050406030204" pitchFamily="18" charset="0"/>
                                      <a:ea typeface="Aptos"/>
                                      <a:cs typeface="Times New Roman" panose="02020603050405020304" pitchFamily="18" charset="0"/>
                                    </a:rPr>
                                  </m:ctrlPr>
                                </m:sSubPr>
                                <m:e>
                                  <m:r>
                                    <a:rPr lang="tr-TR" sz="4000" i="1" kern="100">
                                      <a:effectLst/>
                                      <a:latin typeface="Cambria Math" panose="02040503050406030204" pitchFamily="18" charset="0"/>
                                      <a:ea typeface="Aptos"/>
                                      <a:cs typeface="Times New Roman" panose="02020603050405020304" pitchFamily="18" charset="0"/>
                                    </a:rPr>
                                    <m:t>𝜆</m:t>
                                  </m:r>
                                </m:e>
                                <m:sub>
                                  <m:r>
                                    <a:rPr lang="tr-TR" sz="4000" i="1" kern="100">
                                      <a:effectLst/>
                                      <a:latin typeface="Cambria Math" panose="02040503050406030204" pitchFamily="18" charset="0"/>
                                      <a:ea typeface="Aptos"/>
                                      <a:cs typeface="Times New Roman" panose="02020603050405020304" pitchFamily="18" charset="0"/>
                                    </a:rPr>
                                    <m:t>𝑝</m:t>
                                  </m:r>
                                </m:sub>
                              </m:sSub>
                            </m:e>
                          </m:rad>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9749"/>
                <a:ext cx="20719914" cy="8962005"/>
              </a:xfrm>
              <a:prstGeom prst="rect">
                <a:avLst/>
              </a:prstGeom>
              <a:blipFill>
                <a:blip r:embed="rId5"/>
                <a:stretch>
                  <a:fillRect l="-1030" t="-816"/>
                </a:stretch>
              </a:blipFill>
            </p:spPr>
            <p:txBody>
              <a:bodyPr/>
              <a:lstStyle/>
              <a:p>
                <a:r>
                  <a:rPr lang="tr-TR">
                    <a:noFill/>
                  </a:rPr>
                  <a:t> </a:t>
                </a:r>
              </a:p>
            </p:txBody>
          </p:sp>
        </mc:Fallback>
      </mc:AlternateContent>
    </p:spTree>
    <p:extLst>
      <p:ext uri="{BB962C8B-B14F-4D97-AF65-F5344CB8AC3E}">
        <p14:creationId xmlns:p14="http://schemas.microsoft.com/office/powerpoint/2010/main" val="25298797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7735066"/>
              </a:xfrm>
              <a:prstGeom prst="rect">
                <a:avLst/>
              </a:prstGeom>
              <a:noFill/>
            </p:spPr>
            <p:txBody>
              <a:bodyPr wrap="square" rtlCol="0">
                <a:spAutoFit/>
              </a:bodyPr>
              <a:lstStyle/>
              <a:p>
                <a:pPr>
                  <a:lnSpc>
                    <a:spcPct val="115000"/>
                  </a:lnSpc>
                  <a:spcAft>
                    <a:spcPts val="800"/>
                  </a:spcAft>
                </a:pPr>
                <a14:m>
                  <m:oMathPara xmlns:m="http://schemas.openxmlformats.org/officeDocument/2006/math">
                    <m:oMathParaPr>
                      <m:jc m:val="centerGroup"/>
                    </m:oMathParaPr>
                    <m:oMath xmlns:m="http://schemas.openxmlformats.org/officeDocument/2006/math">
                      <m:f>
                        <m:fPr>
                          <m:ctrlPr>
                            <a:rPr lang="tr-TR" sz="4000" i="1" smtClean="0">
                              <a:latin typeface="Cambria Math" panose="02040503050406030204" pitchFamily="18" charset="0"/>
                            </a:rPr>
                          </m:ctrlPr>
                        </m:fPr>
                        <m:num>
                          <m:sSub>
                            <m:sSubPr>
                              <m:ctrlPr>
                                <a:rPr lang="tr-TR" sz="4000" i="1">
                                  <a:latin typeface="Cambria Math" panose="02040503050406030204" pitchFamily="18" charset="0"/>
                                </a:rPr>
                              </m:ctrlPr>
                            </m:sSubPr>
                            <m:e>
                              <m:r>
                                <a:rPr lang="tr-TR" sz="4000" i="1">
                                  <a:latin typeface="Cambria Math" panose="02040503050406030204" pitchFamily="18" charset="0"/>
                                </a:rPr>
                                <m:t>𝑐</m:t>
                              </m:r>
                            </m:e>
                            <m:sub>
                              <m:r>
                                <a:rPr lang="tr-TR" sz="4000" i="1">
                                  <a:latin typeface="Cambria Math" panose="02040503050406030204" pitchFamily="18" charset="0"/>
                                </a:rPr>
                                <m:t>𝛾</m:t>
                              </m:r>
                            </m:sub>
                          </m:sSub>
                          <m:r>
                            <a:rPr lang="tr-TR" sz="4000" i="1">
                              <a:latin typeface="Cambria Math" panose="02040503050406030204" pitchFamily="18" charset="0"/>
                            </a:rPr>
                            <m:t>+</m:t>
                          </m:r>
                          <m:r>
                            <a:rPr lang="tr-TR" sz="4000" i="1">
                              <a:latin typeface="Cambria Math" panose="02040503050406030204" pitchFamily="18" charset="0"/>
                            </a:rPr>
                            <m:t>𝜀</m:t>
                          </m:r>
                        </m:num>
                        <m:den>
                          <m:r>
                            <a:rPr lang="tr-TR" sz="4000" i="1">
                              <a:latin typeface="Cambria Math" panose="02040503050406030204" pitchFamily="18" charset="0"/>
                            </a:rPr>
                            <m:t>1−</m:t>
                          </m:r>
                          <m:r>
                            <a:rPr lang="tr-TR" sz="4000" i="1">
                              <a:latin typeface="Cambria Math" panose="02040503050406030204" pitchFamily="18" charset="0"/>
                            </a:rPr>
                            <m:t>𝑘</m:t>
                          </m:r>
                        </m:den>
                      </m:f>
                      <m:r>
                        <a:rPr lang="tr-TR" sz="4000" b="0" i="0" smtClean="0">
                          <a:latin typeface="Cambria Math" panose="02040503050406030204" pitchFamily="18" charset="0"/>
                        </a:rPr>
                        <m:t>&lt;</m:t>
                      </m:r>
                      <m:r>
                        <m:rPr>
                          <m:sty m:val="p"/>
                        </m:rPr>
                        <a:rPr lang="el-GR" sz="4000" b="0" i="1" smtClean="0">
                          <a:latin typeface="Cambria Math" panose="02040503050406030204" pitchFamily="18" charset="0"/>
                          <a:ea typeface="Cambria Math" panose="02040503050406030204" pitchFamily="18" charset="0"/>
                        </a:rPr>
                        <m:t>δ</m:t>
                      </m:r>
                      <m:sSub>
                        <m:sSubPr>
                          <m:ctrlPr>
                            <a:rPr lang="el-GR" sz="4000" b="0" i="1" smtClean="0">
                              <a:latin typeface="Cambria Math" panose="02040503050406030204" pitchFamily="18" charset="0"/>
                              <a:ea typeface="Cambria Math" panose="02040503050406030204" pitchFamily="18" charset="0"/>
                            </a:rPr>
                          </m:ctrlPr>
                        </m:sSubPr>
                        <m:e>
                          <m:r>
                            <a:rPr lang="el-GR" sz="4000" b="0" i="1" smtClean="0">
                              <a:latin typeface="Cambria Math" panose="02040503050406030204" pitchFamily="18" charset="0"/>
                              <a:ea typeface="Cambria Math" panose="02040503050406030204" pitchFamily="18" charset="0"/>
                            </a:rPr>
                            <m:t>𝜆</m:t>
                          </m:r>
                        </m:e>
                        <m:sub>
                          <m:r>
                            <a:rPr lang="tr-TR" sz="4000" b="0" i="1" smtClean="0">
                              <a:latin typeface="Cambria Math" panose="02040503050406030204" pitchFamily="18" charset="0"/>
                              <a:ea typeface="Cambria Math" panose="02040503050406030204" pitchFamily="18" charset="0"/>
                            </a:rPr>
                            <m:t>𝑝</m:t>
                          </m:r>
                        </m:sub>
                      </m:sSub>
                    </m:oMath>
                  </m:oMathPara>
                </a14:m>
                <a:endParaRPr lang="tr-TR" sz="4000" kern="100" dirty="0">
                  <a:effectLst/>
                  <a:latin typeface="Aptos"/>
                  <a:ea typeface="Aptos"/>
                  <a:cs typeface="Arial" panose="020B0604020202020204" pitchFamily="34" charset="0"/>
                </a:endParaRPr>
              </a:p>
              <a:p>
                <a:pPr>
                  <a:lnSpc>
                    <a:spcPct val="115000"/>
                  </a:lnSpc>
                  <a:spcAft>
                    <a:spcPts val="800"/>
                  </a:spcAft>
                </a:pPr>
                <a:endParaRPr lang="tr-TR" sz="4000" kern="100" dirty="0">
                  <a:latin typeface="Aptos"/>
                  <a:ea typeface="Aptos"/>
                  <a:cs typeface="Arial" panose="020B0604020202020204" pitchFamily="34"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𝛬</m:t>
                          </m:r>
                        </m:e>
                        <m:sub>
                          <m:r>
                            <a:rPr lang="tr-TR" sz="4000" i="1">
                              <a:latin typeface="Cambria Math" panose="02040503050406030204" pitchFamily="18" charset="0"/>
                            </a:rPr>
                            <m:t>𝑃</m:t>
                          </m:r>
                        </m:sub>
                      </m:sSub>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(0)</m:t>
                                  </m:r>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m:t>
                      </m:r>
                      <m:sSup>
                        <m:sSupPr>
                          <m:ctrlPr>
                            <a:rPr lang="tr-TR" sz="4000" b="0" i="1" smtClean="0">
                              <a:latin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𝛾</m:t>
                          </m:r>
                        </m:e>
                        <m:sup>
                          <m:r>
                            <a:rPr lang="tr-TR" sz="4000" b="0" i="1" smtClean="0">
                              <a:latin typeface="Cambria Math" panose="02040503050406030204" pitchFamily="18" charset="0"/>
                            </a:rPr>
                            <m:t>−1</m:t>
                          </m:r>
                        </m:sup>
                      </m:sSup>
                      <m:sSup>
                        <m:sSupPr>
                          <m:ctrlPr>
                            <a:rPr lang="tr-TR" sz="4000" b="0" i="1" smtClean="0">
                              <a:latin typeface="Cambria Math" panose="02040503050406030204" pitchFamily="18" charset="0"/>
                            </a:rPr>
                          </m:ctrlPr>
                        </m:sSupPr>
                        <m:e>
                          <m:d>
                            <m:dPr>
                              <m:begChr m:val="|"/>
                              <m:endChr m:val="|"/>
                              <m:ctrlPr>
                                <a:rPr lang="tr-TR" sz="4000" b="0" i="1" smtClean="0">
                                  <a:latin typeface="Cambria Math" panose="02040503050406030204" pitchFamily="18" charset="0"/>
                                </a:rPr>
                              </m:ctrlPr>
                            </m:dPr>
                            <m:e>
                              <m:d>
                                <m:dPr>
                                  <m:begChr m:val="|"/>
                                  <m:endChr m:val="|"/>
                                  <m:ctrlPr>
                                    <a:rPr lang="tr-TR" sz="4000" b="0" i="1" smtClean="0">
                                      <a:latin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𝜃</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0</m:t>
                                      </m:r>
                                    </m:e>
                                  </m:d>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𝜃</m:t>
                                      </m:r>
                                    </m:e>
                                    <m:sub>
                                      <m:r>
                                        <a:rPr lang="tr-TR" sz="4000" b="0" i="1" smtClean="0">
                                          <a:latin typeface="Cambria Math" panose="02040503050406030204" pitchFamily="18" charset="0"/>
                                          <a:ea typeface="Cambria Math" panose="02040503050406030204" pitchFamily="18" charset="0"/>
                                        </a:rPr>
                                        <m:t>∗</m:t>
                                      </m:r>
                                    </m:sub>
                                  </m:sSub>
                                </m:e>
                              </m:d>
                            </m:e>
                          </m:d>
                        </m:e>
                        <m:sup>
                          <m:r>
                            <a:rPr lang="tr-TR" sz="4000" b="0" i="1" smtClean="0">
                              <a:latin typeface="Cambria Math" panose="02040503050406030204" pitchFamily="18" charset="0"/>
                            </a:rPr>
                            <m:t>2</m:t>
                          </m:r>
                        </m:sup>
                      </m:sSup>
                      <m:r>
                        <a:rPr lang="tr-TR" sz="4000" b="0" i="1" smtClean="0">
                          <a:latin typeface="Cambria Math" panose="02040503050406030204" pitchFamily="18" charset="0"/>
                        </a:rPr>
                        <m:t>&lt;</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𝑉</m:t>
                          </m:r>
                        </m:e>
                        <m:sub>
                          <m:r>
                            <a:rPr lang="tr-TR" sz="4000" i="1" kern="100">
                              <a:latin typeface="Cambria Math" panose="02040503050406030204" pitchFamily="18" charset="0"/>
                              <a:ea typeface="Aptos"/>
                              <a:cs typeface="Times New Roman" panose="02020603050405020304" pitchFamily="18" charset="0"/>
                            </a:rPr>
                            <m:t>0</m:t>
                          </m:r>
                        </m:sub>
                      </m:sSub>
                      <m:r>
                        <a:rPr lang="tr-TR" sz="4000" b="0" i="1" kern="100" smtClean="0">
                          <a:latin typeface="Cambria Math" panose="02040503050406030204" pitchFamily="18" charset="0"/>
                          <a:ea typeface="Aptos"/>
                          <a:cs typeface="Times New Roman" panose="02020603050405020304" pitchFamily="18" charset="0"/>
                        </a:rPr>
                        <m:t>≤</m:t>
                      </m:r>
                      <m:f>
                        <m:fPr>
                          <m:ctrlPr>
                            <a:rPr lang="tr-TR" sz="4000" b="0" i="1" kern="100" smtClean="0">
                              <a:latin typeface="Cambria Math" panose="02040503050406030204" pitchFamily="18" charset="0"/>
                              <a:cs typeface="Times New Roman" panose="02020603050405020304" pitchFamily="18" charset="0"/>
                            </a:rPr>
                          </m:ctrlPr>
                        </m:fPr>
                        <m:num>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Arial" panose="020B0604020202020204" pitchFamily="34" charset="0"/>
                                    </a:rPr>
                                  </m:ctrlPr>
                                </m:sSubPr>
                                <m:e>
                                  <m:r>
                                    <a:rPr lang="tr-TR" sz="4000" i="1" kern="100">
                                      <a:latin typeface="Cambria Math" panose="02040503050406030204" pitchFamily="18" charset="0"/>
                                      <a:ea typeface="Aptos"/>
                                      <a:cs typeface="Arial" panose="020B0604020202020204" pitchFamily="34" charset="0"/>
                                    </a:rPr>
                                    <m:t>𝜇</m:t>
                                  </m:r>
                                </m:e>
                                <m:sub>
                                  <m:r>
                                    <a:rPr lang="tr-TR" sz="4000" i="1" kern="100">
                                      <a:latin typeface="Cambria Math" panose="02040503050406030204" pitchFamily="18" charset="0"/>
                                      <a:ea typeface="Aptos"/>
                                      <a:cs typeface="Arial" panose="020B0604020202020204" pitchFamily="34" charset="0"/>
                                    </a:rPr>
                                    <m:t>0</m:t>
                                  </m:r>
                                </m:sub>
                              </m:sSub>
                            </m:e>
                            <m:sup>
                              <m:r>
                                <a:rPr lang="tr-TR" sz="4000" i="1" kern="100">
                                  <a:latin typeface="Cambria Math" panose="02040503050406030204" pitchFamily="18" charset="0"/>
                                  <a:ea typeface="Aptos"/>
                                  <a:cs typeface="Times New Roman" panose="02020603050405020304" pitchFamily="18" charset="0"/>
                                </a:rPr>
                                <m:t>2</m:t>
                              </m:r>
                            </m:sup>
                          </m:sSup>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𝑀</m:t>
                              </m:r>
                            </m:e>
                            <m:sup>
                              <m:r>
                                <a:rPr lang="tr-TR" sz="4000" b="0" i="1" kern="100" smtClean="0">
                                  <a:latin typeface="Cambria Math" panose="02040503050406030204" pitchFamily="18" charset="0"/>
                                  <a:cs typeface="Times New Roman" panose="02020603050405020304" pitchFamily="18" charset="0"/>
                                </a:rPr>
                                <m:t>2</m:t>
                              </m:r>
                            </m:sup>
                          </m:sSup>
                          <m:sSub>
                            <m:sSubPr>
                              <m:ctrlPr>
                                <a:rPr lang="tr-TR" sz="4000" i="1" kern="100" smtClean="0">
                                  <a:latin typeface="Cambria Math" panose="02040503050406030204" pitchFamily="18" charset="0"/>
                                  <a:cs typeface="Times New Roman" panose="02020603050405020304" pitchFamily="18" charset="0"/>
                                </a:rPr>
                              </m:ctrlPr>
                            </m:sSubPr>
                            <m:e>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b="0" i="1" kern="100" smtClean="0">
                                  <a:latin typeface="Cambria Math" panose="02040503050406030204" pitchFamily="18" charset="0"/>
                                  <a:cs typeface="Times New Roman" panose="02020603050405020304" pitchFamily="18" charset="0"/>
                                </a:rPr>
                                <m:t>𝑝</m:t>
                              </m:r>
                            </m:sub>
                          </m:sSub>
                        </m:num>
                        <m:den>
                          <m:sSup>
                            <m:sSupPr>
                              <m:ctrlPr>
                                <a:rPr lang="tr-TR" sz="4000" b="0" i="1" kern="100" smtClean="0">
                                  <a:latin typeface="Cambria Math" panose="02040503050406030204" pitchFamily="18" charset="0"/>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i="1" kern="100">
                                      <a:latin typeface="Cambria Math" panose="02040503050406030204" pitchFamily="18" charset="0"/>
                                      <a:ea typeface="Aptos"/>
                                      <a:cs typeface="Times New Roman" panose="02020603050405020304" pitchFamily="18" charset="0"/>
                                    </a:rPr>
                                    <m:t>𝐶</m:t>
                                  </m:r>
                                </m:sub>
                              </m:sSub>
                            </m:e>
                            <m:sup>
                              <m:r>
                                <a:rPr lang="tr-TR" sz="4000" b="0" i="1" kern="100" smtClean="0">
                                  <a:latin typeface="Cambria Math" panose="02040503050406030204" pitchFamily="18" charset="0"/>
                                  <a:cs typeface="Times New Roman" panose="02020603050405020304" pitchFamily="18" charset="0"/>
                                </a:rPr>
                                <m:t>2</m:t>
                              </m:r>
                            </m:sup>
                          </m:sSup>
                        </m:den>
                      </m:f>
                    </m:oMath>
                  </m:oMathPara>
                </a14:m>
                <a:endParaRPr lang="tr-TR" sz="4000" kern="100" dirty="0">
                  <a:effectLst/>
                  <a:latin typeface="Aptos"/>
                  <a:ea typeface="Aptos"/>
                  <a:cs typeface="Arial" panose="020B0604020202020204" pitchFamily="34" charset="0"/>
                </a:endParaRPr>
              </a:p>
              <a:p>
                <a:endParaRPr lang="tr-TR" sz="4000" dirty="0">
                  <a:latin typeface="Cambria Math" panose="02040503050406030204" pitchFamily="18" charset="0"/>
                  <a:ea typeface="Cambria Math" panose="020405030504060302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0"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libri" panose="020F0502020204030204" pitchFamily="34" charset="0"/>
                        <a:cs typeface="Arial" panose="020B0604020202020204" pitchFamily="34" charset="0"/>
                      </a:rPr>
                      <m:t>𝑣</m:t>
                    </m:r>
                    <m:r>
                      <a:rPr lang="tr-TR" sz="4000" i="1" kern="100">
                        <a:latin typeface="Cambria Math" panose="02040503050406030204" pitchFamily="18" charset="0"/>
                        <a:ea typeface="Calibri" panose="020F0502020204030204" pitchFamily="34" charset="0"/>
                        <a:cs typeface="Arial" panose="020B0604020202020204" pitchFamily="34"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0"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r>
                      <a:rPr lang="tr-TR" sz="4000" i="1">
                        <a:latin typeface="Cambria Math" panose="02040503050406030204" pitchFamily="18" charset="0"/>
                        <a:ea typeface="Cambria Math" panose="02040503050406030204" pitchFamily="18" charset="0"/>
                      </a:rPr>
                      <m:t>,  </m:t>
                    </m:r>
                    <m:r>
                      <a:rPr lang="tr-TR" sz="4000" i="1">
                        <a:latin typeface="Cambria Math" panose="02040503050406030204" pitchFamily="18" charset="0"/>
                        <a:ea typeface="Cambria Math" panose="02040503050406030204" pitchFamily="18" charset="0"/>
                      </a:rPr>
                      <m:t>𝜁</m:t>
                    </m:r>
                    <m:r>
                      <a:rPr lang="tr-TR" sz="4000" b="0" i="1" smtClean="0">
                        <a:latin typeface="Cambria Math" panose="02040503050406030204" pitchFamily="18" charset="0"/>
                        <a:ea typeface="Cambria Math" panose="02040503050406030204" pitchFamily="18" charset="0"/>
                      </a:rPr>
                      <m:t>&gt;0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7735066"/>
              </a:xfrm>
              <a:prstGeom prst="rect">
                <a:avLst/>
              </a:prstGeom>
              <a:blipFill>
                <a:blip r:embed="rId5"/>
                <a:stretch>
                  <a:fillRect l="-1030" b="-2443"/>
                </a:stretch>
              </a:blipFill>
            </p:spPr>
            <p:txBody>
              <a:bodyPr/>
              <a:lstStyle/>
              <a:p>
                <a:r>
                  <a:rPr lang="tr-TR">
                    <a:noFill/>
                  </a:rPr>
                  <a:t> </a:t>
                </a:r>
              </a:p>
            </p:txBody>
          </p:sp>
        </mc:Fallback>
      </mc:AlternateContent>
    </p:spTree>
    <p:extLst>
      <p:ext uri="{BB962C8B-B14F-4D97-AF65-F5344CB8AC3E}">
        <p14:creationId xmlns:p14="http://schemas.microsoft.com/office/powerpoint/2010/main" val="10534552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713181"/>
                <a:ext cx="20719914" cy="9943428"/>
              </a:xfrm>
              <a:prstGeom prst="rect">
                <a:avLst/>
              </a:prstGeom>
              <a:noFill/>
            </p:spPr>
            <p:txBody>
              <a:bodyPr wrap="square" rtlCol="0">
                <a:spAutoFit/>
              </a:bodyPr>
              <a:lstStyle/>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cs typeface="Times New Roman" panose="02020603050405020304" pitchFamily="18" charset="0"/>
                                </a:rPr>
                                <m:t>𝑣</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oMath>
                  </m:oMathPara>
                </a14:m>
                <a:endParaRPr lang="tr-TR" sz="4000" b="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𝑎</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𝑎</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𝜇</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d>
                        <m:dPr>
                          <m:begChr m:val="{"/>
                          <m:endChr m:val=""/>
                          <m:ctrlPr>
                            <a:rPr lang="tr-TR" sz="4000" b="0" i="1" smtClean="0">
                              <a:latin typeface="Cambria Math" panose="02040503050406030204" pitchFamily="18" charset="0"/>
                              <a:ea typeface="Cambria Math" panose="02040503050406030204" pitchFamily="18" charset="0"/>
                            </a:rPr>
                          </m:ctrlPr>
                        </m:dPr>
                        <m:e>
                          <m:m>
                            <m:mPr>
                              <m:mcs>
                                <m:mc>
                                  <m:mcPr>
                                    <m:count m:val="1"/>
                                    <m:mcJc m:val="center"/>
                                  </m:mcPr>
                                </m:mc>
                              </m:mcs>
                              <m:ctrlPr>
                                <a:rPr lang="tr-TR" sz="4000" b="0" i="1" smtClean="0">
                                  <a:latin typeface="Cambria Math" panose="02040503050406030204" pitchFamily="18" charset="0"/>
                                  <a:ea typeface="Cambria Math" panose="02040503050406030204" pitchFamily="18" charset="0"/>
                                </a:rPr>
                              </m:ctrlPr>
                            </m:mPr>
                            <m:mr>
                              <m:e>
                                <m:sSub>
                                  <m:sSubPr>
                                    <m:ctrlPr>
                                      <a:rPr lang="tr-TR" sz="4000" b="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𝑖</m:t>
                                    </m:r>
                                  </m:sub>
                                </m:sSub>
                                <m:r>
                                  <m:rPr>
                                    <m:brk m:alnAt="7"/>
                                  </m:rPr>
                                  <a:rPr lang="tr-TR" sz="4000" b="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𝜖</m:t>
                                </m:r>
                                <m:r>
                                  <a:rPr lang="tr-TR" sz="4000" b="0" i="1" smtClean="0">
                                    <a:latin typeface="Cambria Math" panose="02040503050406030204" pitchFamily="18" charset="0"/>
                                    <a:ea typeface="Cambria Math" panose="02040503050406030204" pitchFamily="18" charset="0"/>
                                  </a:rPr>
                                  <m:t> </m:t>
                                </m:r>
                                <m:d>
                                  <m:dPr>
                                    <m:begChr m:val="{"/>
                                    <m:endChr m:val=""/>
                                    <m:ctrlPr>
                                      <a:rPr lang="tr-TR" sz="4000" b="0" i="1" smtClean="0">
                                        <a:latin typeface="Cambria Math" panose="02040503050406030204" pitchFamily="18" charset="0"/>
                                        <a:ea typeface="Cambria Math" panose="02040503050406030204" pitchFamily="18" charset="0"/>
                                      </a:rPr>
                                    </m:ctrlPr>
                                  </m:dPr>
                                  <m:e>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 </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+1</m:t>
                                        </m:r>
                                      </m:sub>
                                    </m:sSub>
                                    <m:r>
                                      <a:rPr lang="tr-TR" sz="4000" b="0" i="1" smtClean="0">
                                        <a:latin typeface="Cambria Math" panose="02040503050406030204" pitchFamily="18" charset="0"/>
                                        <a:ea typeface="Cambria Math" panose="02040503050406030204" pitchFamily="18" charset="0"/>
                                      </a:rPr>
                                      <m:t>),   0≤</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&lt;</m:t>
                                    </m:r>
                                    <m:r>
                                      <a:rPr lang="tr-TR" sz="4000" b="0" i="1" smtClean="0">
                                        <a:latin typeface="Cambria Math" panose="02040503050406030204" pitchFamily="18" charset="0"/>
                                        <a:ea typeface="Cambria Math" panose="02040503050406030204" pitchFamily="18" charset="0"/>
                                      </a:rPr>
                                      <m:t>𝑙</m:t>
                                    </m:r>
                                  </m:e>
                                </m:d>
                              </m:e>
                            </m:mr>
                            <m:m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𝜇</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r>
                                  <a:rPr lang="tr-TR" sz="4000" b="0" i="1" smtClean="0">
                                    <a:latin typeface="Cambria Math" panose="02040503050406030204" pitchFamily="18" charset="0"/>
                                    <a:ea typeface="Cambria Math" panose="02040503050406030204" pitchFamily="18" charset="0"/>
                                  </a:rPr>
                                  <m:t>𝑡</m:t>
                                </m:r>
                                <m:r>
                                  <a:rPr lang="tr-TR" sz="4000" b="0" i="1" smtClean="0">
                                    <a:latin typeface="Cambria Math" panose="02040503050406030204" pitchFamily="18" charset="0"/>
                                    <a:ea typeface="Cambria Math" panose="02040503050406030204" pitchFamily="18" charset="0"/>
                                  </a:rPr>
                                  <m:t>≥</m:t>
                                </m:r>
                                <m:sSub>
                                  <m:sSubPr>
                                    <m:ctrlPr>
                                      <a:rPr lang="tr-TR" sz="4000" b="0" i="1" smtClean="0">
                                        <a:latin typeface="Cambria Math" panose="02040503050406030204" pitchFamily="18" charset="0"/>
                                        <a:ea typeface="Cambria Math" panose="02040503050406030204" pitchFamily="18" charset="0"/>
                                      </a:rPr>
                                    </m:ctrlPr>
                                  </m:sSubPr>
                                  <m:e>
                                    <m:r>
                                      <a:rPr lang="tr-TR" sz="4000" b="0" i="1" smtClean="0">
                                        <a:latin typeface="Cambria Math" panose="02040503050406030204" pitchFamily="18" charset="0"/>
                                        <a:ea typeface="Cambria Math" panose="02040503050406030204" pitchFamily="18" charset="0"/>
                                      </a:rPr>
                                      <m:t>𝑡</m:t>
                                    </m:r>
                                  </m:e>
                                  <m:sub>
                                    <m:r>
                                      <a:rPr lang="tr-TR" sz="4000" b="0" i="1" smtClean="0">
                                        <a:latin typeface="Cambria Math" panose="02040503050406030204" pitchFamily="18" charset="0"/>
                                        <a:ea typeface="Cambria Math" panose="02040503050406030204" pitchFamily="18" charset="0"/>
                                      </a:rPr>
                                      <m:t>𝑙</m:t>
                                    </m:r>
                                  </m:sub>
                                </m:sSub>
                                <m:r>
                                  <a:rPr lang="tr-TR" sz="4000" b="0" i="1" smtClean="0">
                                    <a:latin typeface="Cambria Math" panose="02040503050406030204" pitchFamily="18" charset="0"/>
                                    <a:ea typeface="Cambria Math" panose="02040503050406030204" pitchFamily="18" charset="0"/>
                                  </a:rPr>
                                  <m:t>,                                         </m:t>
                                </m:r>
                              </m:e>
                            </m:mr>
                          </m:m>
                        </m:e>
                      </m:d>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713181"/>
                <a:ext cx="20719914" cy="9943428"/>
              </a:xfrm>
              <a:prstGeom prst="rect">
                <a:avLst/>
              </a:prstGeom>
              <a:blipFill>
                <a:blip r:embed="rId5"/>
                <a:stretch>
                  <a:fillRect l="-1030" t="-736"/>
                </a:stretch>
              </a:blipFill>
            </p:spPr>
            <p:txBody>
              <a:bodyPr/>
              <a:lstStyle/>
              <a:p>
                <a:r>
                  <a:rPr lang="tr-TR">
                    <a:noFill/>
                  </a:rPr>
                  <a:t> </a:t>
                </a:r>
              </a:p>
            </p:txBody>
          </p:sp>
        </mc:Fallback>
      </mc:AlternateContent>
    </p:spTree>
    <p:extLst>
      <p:ext uri="{BB962C8B-B14F-4D97-AF65-F5344CB8AC3E}">
        <p14:creationId xmlns:p14="http://schemas.microsoft.com/office/powerpoint/2010/main" val="3336706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Theorem</a:t>
            </a:r>
            <a:r>
              <a:rPr lang="tr-TR" sz="4500" b="0" i="0" u="none" strike="noStrike" cap="none" dirty="0">
                <a:solidFill>
                  <a:schemeClr val="lt1"/>
                </a:solidFill>
                <a:latin typeface="Times New Roman"/>
                <a:ea typeface="Times New Roman"/>
                <a:cs typeface="Times New Roman"/>
                <a:sym typeface="Times New Roman"/>
              </a:rPr>
              <a:t> 2</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382741"/>
                <a:ext cx="20719914" cy="981909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0"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r>
                          <a:rPr lang="tr-TR" sz="4000" i="1">
                            <a:latin typeface="Cambria Math" panose="02040503050406030204" pitchFamily="18" charset="0"/>
                            <a:ea typeface="Cambria Math" panose="02040503050406030204" pitchFamily="18" charset="0"/>
                          </a:rPr>
                          <m:t>+1</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𝛾</m:t>
                        </m:r>
                      </m:sub>
                    </m:sSub>
                    <m:r>
                      <a:rPr lang="tr-TR" sz="4000" i="1">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𝑐</m:t>
                        </m:r>
                      </m:e>
                      <m:sub>
                        <m:r>
                          <a:rPr lang="tr-TR" sz="4000" i="1">
                            <a:latin typeface="Cambria Math" panose="02040503050406030204" pitchFamily="18" charset="0"/>
                            <a:ea typeface="Cambria Math" panose="02040503050406030204" pitchFamily="18" charset="0"/>
                          </a:rPr>
                          <m:t>𝑤</m:t>
                        </m:r>
                      </m:sub>
                    </m:sSub>
                    <m:sSup>
                      <m:sSupPr>
                        <m:ctrlPr>
                          <a:rPr lang="tr-TR" sz="4000" i="1">
                            <a:latin typeface="Cambria Math" panose="02040503050406030204" pitchFamily="18" charset="0"/>
                            <a:ea typeface="Cambria Math" panose="02040503050406030204" pitchFamily="18" charset="0"/>
                          </a:rPr>
                        </m:ctrlPr>
                      </m:sSup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m:t>
                            </m:r>
                          </m:e>
                          <m:sub>
                            <m:r>
                              <a:rPr lang="tr-TR" sz="4000" i="1">
                                <a:latin typeface="Cambria Math" panose="02040503050406030204" pitchFamily="18" charset="0"/>
                                <a:ea typeface="Cambria Math" panose="02040503050406030204" pitchFamily="18" charset="0"/>
                              </a:rPr>
                              <m:t>𝑤</m:t>
                            </m:r>
                          </m:sub>
                        </m:sSub>
                      </m:e>
                      <m:sup>
                        <m:r>
                          <a:rPr lang="tr-TR" sz="4000" i="1">
                            <a:latin typeface="Cambria Math" panose="02040503050406030204" pitchFamily="18" charset="0"/>
                            <a:ea typeface="Cambria Math" panose="02040503050406030204" pitchFamily="18" charset="0"/>
                          </a:rPr>
                          <m:t>2</m:t>
                        </m:r>
                      </m:sup>
                    </m:sSup>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𝜀</m:t>
                    </m:r>
                    <m:r>
                      <a:rPr lang="tr-TR" sz="4000" i="1">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𝑘</m:t>
                    </m:r>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𝑖</m:t>
                        </m:r>
                      </m:sub>
                    </m:sSub>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b="0" i="1" smtClean="0">
                            <a:latin typeface="Cambria Math" panose="02040503050406030204" pitchFamily="18" charset="0"/>
                            <a:ea typeface="Cambria Math" panose="02040503050406030204" pitchFamily="18" charset="0"/>
                          </a:rPr>
                          <m:t>0</m:t>
                        </m:r>
                      </m:sub>
                    </m:sSub>
                    <m:r>
                      <a:rPr lang="tr-TR" sz="4000" b="0" i="0"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0" i="1" smtClean="0">
                            <a:latin typeface="Cambria Math" panose="02040503050406030204" pitchFamily="18" charset="0"/>
                            <a:ea typeface="Cambria Math" panose="02040503050406030204" pitchFamily="18" charset="0"/>
                          </a:rPr>
                        </m:ctrlPr>
                      </m:sSupPr>
                      <m:e>
                        <m:r>
                          <a:rPr lang="tr-TR" sz="4000" b="0" i="1" smtClean="0">
                            <a:latin typeface="Cambria Math" panose="02040503050406030204" pitchFamily="18" charset="0"/>
                            <a:ea typeface="Cambria Math" panose="02040503050406030204" pitchFamily="18" charset="0"/>
                          </a:rPr>
                          <m:t>𝑘</m:t>
                        </m:r>
                      </m:e>
                      <m:sup>
                        <m:r>
                          <a:rPr lang="tr-TR" sz="4000" b="0" i="1" smtClean="0">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oMath>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0" i="1" smtClean="0">
                            <a:latin typeface="Cambria Math" panose="02040503050406030204" pitchFamily="18" charset="0"/>
                          </a:rPr>
                        </m:ctrlPr>
                      </m:sSubPr>
                      <m:e>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i="1">
                                <a:latin typeface="Cambria Math" panose="02040503050406030204" pitchFamily="18" charset="0"/>
                              </a:rPr>
                              <m:t>𝑖</m:t>
                            </m:r>
                          </m:sub>
                        </m:sSub>
                        <m:r>
                          <a:rPr lang="tr-TR" sz="4000" b="0" i="1" smtClean="0">
                            <a:latin typeface="Cambria Math" panose="02040503050406030204" pitchFamily="18" charset="0"/>
                          </a:rPr>
                          <m:t>&lt;</m:t>
                        </m:r>
                        <m:r>
                          <a:rPr lang="tr-TR" sz="4000" i="1">
                            <a:latin typeface="Cambria Math" panose="02040503050406030204" pitchFamily="18" charset="0"/>
                          </a:rPr>
                          <m:t>𝑉</m:t>
                        </m:r>
                      </m:e>
                      <m:sub>
                        <m:r>
                          <a:rPr lang="tr-TR" sz="4000">
                            <a:latin typeface="Cambria Math" panose="02040503050406030204" pitchFamily="18" charset="0"/>
                          </a:rPr>
                          <m:t>ꝏ</m:t>
                        </m:r>
                      </m:sub>
                    </m:sSub>
                    <m:r>
                      <a:rPr lang="tr-TR" sz="4000" b="0" i="1" smtClean="0">
                        <a:latin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800"/>
                  </a:spcAft>
                </a:pPr>
                <a14:m>
                  <m:oMathPara xmlns:m="http://schemas.openxmlformats.org/officeDocument/2006/math">
                    <m:oMathParaPr>
                      <m:jc m:val="centerGroup"/>
                    </m:oMathParaPr>
                    <m:oMath xmlns:m="http://schemas.openxmlformats.org/officeDocument/2006/math">
                      <m:d>
                        <m:dPr>
                          <m:ctrlPr>
                            <a:rPr lang="tr-TR" sz="4000" b="0" i="1" smtClean="0">
                              <a:latin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sSup>
                        <m:sSupPr>
                          <m:ctrlPr>
                            <a:rPr lang="tr-TR" sz="4000" i="1">
                              <a:latin typeface="Cambria Math" panose="02040503050406030204" pitchFamily="18" charset="0"/>
                              <a:ea typeface="Cambria Math" panose="02040503050406030204" pitchFamily="18" charset="0"/>
                            </a:rPr>
                          </m:ctrlPr>
                        </m:sSupPr>
                        <m:e>
                          <m:r>
                            <a:rPr lang="tr-TR" sz="4000" i="1">
                              <a:latin typeface="Cambria Math" panose="02040503050406030204" pitchFamily="18" charset="0"/>
                              <a:ea typeface="Cambria Math" panose="02040503050406030204" pitchFamily="18" charset="0"/>
                            </a:rPr>
                            <m:t>𝑘</m:t>
                          </m:r>
                        </m:e>
                        <m:sup>
                          <m:r>
                            <a:rPr lang="tr-TR" sz="4000" i="1">
                              <a:latin typeface="Cambria Math" panose="02040503050406030204" pitchFamily="18" charset="0"/>
                              <a:ea typeface="Cambria Math" panose="02040503050406030204" pitchFamily="18" charset="0"/>
                            </a:rPr>
                            <m:t>𝑖</m:t>
                          </m:r>
                        </m:sup>
                      </m:sSup>
                      <m:r>
                        <a:rPr lang="tr-TR" sz="4000" b="0" i="1" smtClean="0">
                          <a:latin typeface="Cambria Math" panose="02040503050406030204" pitchFamily="18" charset="0"/>
                          <a:ea typeface="Cambria Math" panose="02040503050406030204" pitchFamily="18" charset="0"/>
                        </a:rPr>
                        <m:t>&lt;</m:t>
                      </m:r>
                      <m:r>
                        <a:rPr lang="tr-TR" sz="4000" i="1">
                          <a:latin typeface="Cambria Math" panose="02040503050406030204" pitchFamily="18" charset="0"/>
                          <a:ea typeface="Cambria Math" panose="02040503050406030204" pitchFamily="18" charset="0"/>
                        </a:rPr>
                        <m:t>𝜁</m:t>
                      </m:r>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𝑖</m:t>
                      </m:r>
                      <m:r>
                        <a:rPr lang="tr-TR" sz="4000" b="0" i="1" smtClean="0">
                          <a:latin typeface="Cambria Math" panose="02040503050406030204" pitchFamily="18" charset="0"/>
                          <a:ea typeface="Cambria Math" panose="02040503050406030204" pitchFamily="18" charset="0"/>
                        </a:rPr>
                        <m:t>&gt;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0" i="1" smtClean="0">
                        <a:latin typeface="Cambria Math" panose="02040503050406030204" pitchFamily="18" charset="0"/>
                        <a:ea typeface="Cambria Math" panose="02040503050406030204" pitchFamily="18" charset="0"/>
                      </a:rPr>
                      <m:t>𝜁</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rPr>
                        <m:t>𝑙</m:t>
                      </m:r>
                      <m:r>
                        <a:rPr lang="tr-TR" sz="4000" b="0" i="1" smtClean="0">
                          <a:latin typeface="Cambria Math" panose="02040503050406030204" pitchFamily="18" charset="0"/>
                          <a:ea typeface="Cambria Math" panose="02040503050406030204" pitchFamily="18" charset="0"/>
                        </a:rPr>
                        <m:t>=</m:t>
                      </m:r>
                      <m:f>
                        <m:fPr>
                          <m:ctrlPr>
                            <a:rPr lang="tr-TR" sz="4000" b="0" i="1" smtClean="0">
                              <a:latin typeface="Cambria Math" panose="02040503050406030204" pitchFamily="18" charset="0"/>
                              <a:ea typeface="Cambria Math" panose="02040503050406030204" pitchFamily="18" charset="0"/>
                            </a:rPr>
                          </m:ctrlPr>
                        </m:fPr>
                        <m:num>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d>
                                    <m:dPr>
                                      <m:ctrlPr>
                                        <a:rPr lang="tr-TR" sz="4000" b="0" i="1" smtClean="0">
                                          <a:latin typeface="Cambria Math" panose="02040503050406030204" pitchFamily="18" charset="0"/>
                                          <a:ea typeface="Cambria Math" panose="02040503050406030204" pitchFamily="18" charset="0"/>
                                        </a:rPr>
                                      </m:ctrlPr>
                                    </m:dPr>
                                    <m:e>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𝑉</m:t>
                                          </m:r>
                                        </m:e>
                                        <m:sub>
                                          <m:r>
                                            <a:rPr lang="tr-TR" sz="4000" i="1">
                                              <a:latin typeface="Cambria Math" panose="02040503050406030204" pitchFamily="18" charset="0"/>
                                              <a:ea typeface="Cambria Math" panose="02040503050406030204" pitchFamily="18" charset="0"/>
                                            </a:rPr>
                                            <m:t>0</m:t>
                                          </m:r>
                                        </m:sub>
                                      </m:sSub>
                                      <m:r>
                                        <a:rPr lang="tr-TR" sz="4000">
                                          <a:latin typeface="Cambria Math" panose="02040503050406030204" pitchFamily="18" charset="0"/>
                                          <a:ea typeface="Cambria Math" panose="02040503050406030204" pitchFamily="18" charset="0"/>
                                        </a:rPr>
                                        <m:t>−</m:t>
                                      </m:r>
                                      <m:sSub>
                                        <m:sSubPr>
                                          <m:ctrlPr>
                                            <a:rPr lang="tr-TR" sz="4000" i="1">
                                              <a:latin typeface="Cambria Math" panose="02040503050406030204" pitchFamily="18" charset="0"/>
                                            </a:rPr>
                                          </m:ctrlPr>
                                        </m:sSubPr>
                                        <m:e>
                                          <m:r>
                                            <a:rPr lang="tr-TR" sz="4000" i="1">
                                              <a:latin typeface="Cambria Math" panose="02040503050406030204" pitchFamily="18" charset="0"/>
                                            </a:rPr>
                                            <m:t>𝑉</m:t>
                                          </m:r>
                                        </m:e>
                                        <m:sub>
                                          <m:r>
                                            <a:rPr lang="tr-TR" sz="4000">
                                              <a:latin typeface="Cambria Math" panose="02040503050406030204" pitchFamily="18" charset="0"/>
                                            </a:rPr>
                                            <m:t>ꝏ</m:t>
                                          </m:r>
                                        </m:sub>
                                      </m:sSub>
                                    </m:e>
                                  </m:d>
                                  <m:r>
                                    <a:rPr lang="tr-TR" sz="4000" b="0" i="1" smtClean="0">
                                      <a:latin typeface="Cambria Math" panose="02040503050406030204" pitchFamily="18" charset="0"/>
                                      <a:ea typeface="Cambria Math" panose="02040503050406030204" pitchFamily="18" charset="0"/>
                                    </a:rPr>
                                    <m:t>/</m:t>
                                  </m:r>
                                  <m:r>
                                    <a:rPr lang="tr-TR" sz="4000" i="1">
                                      <a:latin typeface="Cambria Math" panose="02040503050406030204" pitchFamily="18" charset="0"/>
                                      <a:ea typeface="Cambria Math" panose="02040503050406030204" pitchFamily="18" charset="0"/>
                                    </a:rPr>
                                    <m:t>𝜁</m:t>
                                  </m:r>
                                </m:e>
                              </m:d>
                            </m:e>
                          </m:func>
                        </m:num>
                        <m:den>
                          <m:func>
                            <m:funcPr>
                              <m:ctrlPr>
                                <a:rPr lang="tr-TR" sz="4000" b="0" i="1" smtClean="0">
                                  <a:latin typeface="Cambria Math" panose="02040503050406030204" pitchFamily="18" charset="0"/>
                                  <a:ea typeface="Cambria Math" panose="02040503050406030204" pitchFamily="18" charset="0"/>
                                </a:rPr>
                              </m:ctrlPr>
                            </m:funcPr>
                            <m:fName>
                              <m:r>
                                <m:rPr>
                                  <m:sty m:val="p"/>
                                </m:rPr>
                                <a:rPr lang="tr-TR" sz="4000" b="0" i="0" smtClean="0">
                                  <a:latin typeface="Cambria Math" panose="02040503050406030204" pitchFamily="18" charset="0"/>
                                  <a:ea typeface="Cambria Math" panose="02040503050406030204" pitchFamily="18" charset="0"/>
                                </a:rPr>
                                <m:t>ln</m:t>
                              </m:r>
                            </m:fName>
                            <m:e>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1/</m:t>
                                  </m:r>
                                  <m:r>
                                    <a:rPr lang="tr-TR" sz="4000" b="0" i="1" smtClean="0">
                                      <a:latin typeface="Cambria Math" panose="02040503050406030204" pitchFamily="18" charset="0"/>
                                      <a:ea typeface="Cambria Math" panose="02040503050406030204" pitchFamily="18" charset="0"/>
                                    </a:rPr>
                                    <m:t>𝑘</m:t>
                                  </m:r>
                                </m:e>
                              </m:d>
                            </m:e>
                          </m:func>
                        </m:den>
                      </m:f>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382741"/>
                <a:ext cx="20719914" cy="9819098"/>
              </a:xfrm>
              <a:prstGeom prst="rect">
                <a:avLst/>
              </a:prstGeom>
              <a:blipFill>
                <a:blip r:embed="rId5"/>
                <a:stretch>
                  <a:fillRect l="-1030" t="-745" r="-1412"/>
                </a:stretch>
              </a:blipFill>
            </p:spPr>
            <p:txBody>
              <a:bodyPr/>
              <a:lstStyle/>
              <a:p>
                <a:r>
                  <a:rPr lang="tr-TR">
                    <a:noFill/>
                  </a:rPr>
                  <a:t> </a:t>
                </a:r>
              </a:p>
            </p:txBody>
          </p:sp>
        </mc:Fallback>
      </mc:AlternateContent>
    </p:spTree>
    <p:extLst>
      <p:ext uri="{BB962C8B-B14F-4D97-AF65-F5344CB8AC3E}">
        <p14:creationId xmlns:p14="http://schemas.microsoft.com/office/powerpoint/2010/main" val="605965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39404272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9</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9" y="1486263"/>
                <a:ext cx="20719914" cy="8703858"/>
              </a:xfrm>
              <a:prstGeom prst="rect">
                <a:avLst/>
              </a:prstGeom>
              <a:noFill/>
            </p:spPr>
            <p:txBody>
              <a:bodyPr wrap="square" rtlCol="0">
                <a:spAutoFit/>
              </a:bodyPr>
              <a:lstStyle/>
              <a:p>
                <a:pPr>
                  <a:lnSpc>
                    <a:spcPct val="115000"/>
                  </a:lnSpc>
                  <a:spcAft>
                    <a:spcPts val="800"/>
                  </a:spcAft>
                </a:pPr>
                <a:r>
                  <a:rPr lang="tr-TR" sz="4000"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0" b="0" i="0" smtClean="0">
                        <a:latin typeface="Cambria Math" panose="02040503050406030204" pitchFamily="18" charset="0"/>
                      </a:rPr>
                      <m:t>M</m:t>
                    </m:r>
                    <m:r>
                      <a:rPr lang="tr-TR" sz="4000" i="1">
                        <a:latin typeface="Cambria Math" panose="02040503050406030204" pitchFamily="18" charset="0"/>
                        <a:ea typeface="Cambria Math" panose="02040503050406030204" pitchFamily="18" charset="0"/>
                      </a:rPr>
                      <m:t>→</m:t>
                    </m:r>
                    <m:r>
                      <a:rPr lang="tr-TR" sz="4000">
                        <a:latin typeface="Cambria Math" panose="02040503050406030204" pitchFamily="18" charset="0"/>
                      </a:rPr>
                      <m:t>ꝏ</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0"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p>
                        <m:sSupPr>
                          <m:ctrlPr>
                            <a:rPr lang="tr-TR" sz="4000" i="1" smtClean="0">
                              <a:latin typeface="Cambria Math" panose="02040503050406030204" pitchFamily="18" charset="0"/>
                            </a:rPr>
                          </m:ctrlPr>
                        </m:sSupPr>
                        <m:e>
                          <m:d>
                            <m:dPr>
                              <m:begChr m:val="|"/>
                              <m:endChr m:val="|"/>
                              <m:ctrlPr>
                                <a:rPr lang="tr-TR" sz="4000" i="1">
                                  <a:latin typeface="Cambria Math" panose="02040503050406030204" pitchFamily="18" charset="0"/>
                                </a:rPr>
                              </m:ctrlPr>
                            </m:dPr>
                            <m:e>
                              <m:d>
                                <m:dPr>
                                  <m:begChr m:val="|"/>
                                  <m:endChr m:val="|"/>
                                  <m:ctrlPr>
                                    <a:rPr lang="tr-TR" sz="4000" i="1">
                                      <a:latin typeface="Cambria Math" panose="02040503050406030204" pitchFamily="18" charset="0"/>
                                    </a:rPr>
                                  </m:ctrlPr>
                                </m:dPr>
                                <m:e>
                                  <m:r>
                                    <a:rPr lang="tr-TR" sz="4000" i="1">
                                      <a:latin typeface="Cambria Math" panose="02040503050406030204" pitchFamily="18" charset="0"/>
                                    </a:rPr>
                                    <m:t>𝑥</m:t>
                                  </m:r>
                                  <m:r>
                                    <a:rPr lang="tr-TR" sz="4000" i="1">
                                      <a:latin typeface="Cambria Math" panose="02040503050406030204" pitchFamily="18" charset="0"/>
                                    </a:rPr>
                                    <m:t>(</m:t>
                                  </m:r>
                                  <m:r>
                                    <a:rPr lang="tr-TR" sz="4000" b="0" i="1" smtClean="0">
                                      <a:latin typeface="Cambria Math" panose="02040503050406030204" pitchFamily="18" charset="0"/>
                                    </a:rPr>
                                    <m:t>𝑡</m:t>
                                  </m:r>
                                  <m:r>
                                    <a:rPr lang="tr-TR" sz="4000" i="1">
                                      <a:latin typeface="Cambria Math" panose="02040503050406030204" pitchFamily="18" charset="0"/>
                                    </a:rPr>
                                    <m:t>)</m:t>
                                  </m:r>
                                </m:e>
                              </m:d>
                            </m:e>
                          </m:d>
                        </m:e>
                        <m:sup>
                          <m:r>
                            <a:rPr lang="tr-TR" sz="4000" i="1">
                              <a:latin typeface="Cambria Math" panose="02040503050406030204" pitchFamily="18" charset="0"/>
                            </a:rPr>
                            <m:t>2</m:t>
                          </m:r>
                        </m:sup>
                      </m:sSup>
                      <m:r>
                        <a:rPr lang="tr-TR" sz="4000" b="0" i="1" smtClean="0">
                          <a:latin typeface="Cambria Math" panose="02040503050406030204" pitchFamily="18" charset="0"/>
                        </a:rPr>
                        <m:t>&lt;</m:t>
                      </m:r>
                      <m:f>
                        <m:fPr>
                          <m:ctrlPr>
                            <a:rPr lang="tr-TR" sz="4000" b="0" i="1" smtClean="0">
                              <a:latin typeface="Cambria Math" panose="02040503050406030204" pitchFamily="18" charset="0"/>
                            </a:rPr>
                          </m:ctrlPr>
                        </m:fPr>
                        <m:num>
                          <m:r>
                            <a:rPr lang="tr-TR" sz="4000" b="0" i="1" smtClean="0">
                              <a:latin typeface="Cambria Math" panose="02040503050406030204" pitchFamily="18" charset="0"/>
                            </a:rPr>
                            <m:t>4</m:t>
                          </m:r>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𝛬</m:t>
                              </m:r>
                            </m:e>
                            <m:sub>
                              <m:r>
                                <a:rPr lang="tr-TR" sz="4000" b="0" i="1" kern="100" smtClean="0">
                                  <a:latin typeface="Cambria Math" panose="02040503050406030204" pitchFamily="18" charset="0"/>
                                  <a:ea typeface="Aptos"/>
                                  <a:cs typeface="Times New Roman" panose="02020603050405020304" pitchFamily="18" charset="0"/>
                                </a:rPr>
                                <m:t>𝑝</m:t>
                              </m:r>
                            </m:sub>
                          </m:sSub>
                          <m:sSup>
                            <m:sSupPr>
                              <m:ctrlPr>
                                <a:rPr lang="tr-TR" sz="4000" i="1" kern="100">
                                  <a:latin typeface="Cambria Math" panose="02040503050406030204" pitchFamily="18" charset="0"/>
                                  <a:ea typeface="Aptos"/>
                                  <a:cs typeface="Times New Roman" panose="02020603050405020304" pitchFamily="18" charset="0"/>
                                </a:rPr>
                              </m:ctrlPr>
                            </m:sSupPr>
                            <m:e>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𝑤</m:t>
                                  </m:r>
                                </m:sub>
                              </m:sSub>
                            </m:e>
                            <m:sup>
                              <m:r>
                                <a:rPr lang="tr-TR" sz="4000" i="1" kern="100">
                                  <a:latin typeface="Cambria Math" panose="02040503050406030204" pitchFamily="18" charset="0"/>
                                  <a:ea typeface="Aptos"/>
                                  <a:cs typeface="Times New Roman" panose="02020603050405020304" pitchFamily="18" charset="0"/>
                                </a:rPr>
                                <m:t>2</m:t>
                              </m:r>
                            </m:sup>
                          </m:sSup>
                        </m:num>
                        <m:den>
                          <m:sSub>
                            <m:sSubPr>
                              <m:ctrlPr>
                                <a:rPr lang="tr-TR" sz="4000" i="1" kern="100">
                                  <a:latin typeface="Cambria Math" panose="02040503050406030204" pitchFamily="18" charset="0"/>
                                  <a:cs typeface="Times New Roman" panose="02020603050405020304" pitchFamily="18" charset="0"/>
                                </a:rPr>
                              </m:ctrlPr>
                            </m:sSubPr>
                            <m:e>
                              <m:r>
                                <a:rPr lang="tr-TR" sz="4000"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0" i="1" kern="100">
                                  <a:latin typeface="Cambria Math" panose="02040503050406030204" pitchFamily="18" charset="0"/>
                                  <a:cs typeface="Times New Roman" panose="02020603050405020304" pitchFamily="18" charset="0"/>
                                </a:rPr>
                                <m:t>𝑝</m:t>
                              </m:r>
                            </m:sub>
                          </m:sSub>
                          <m:sSup>
                            <m:sSupPr>
                              <m:ctrlPr>
                                <a:rPr lang="tr-TR" sz="4000" i="1" kern="100" smtClean="0">
                                  <a:latin typeface="Cambria Math" panose="02040503050406030204" pitchFamily="18" charset="0"/>
                                  <a:cs typeface="Times New Roman" panose="02020603050405020304" pitchFamily="18" charset="0"/>
                                </a:rPr>
                              </m:ctrlPr>
                            </m:sSupPr>
                            <m:e>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0" b="0" i="1" kern="100" smtClean="0">
                                  <a:latin typeface="Cambria Math" panose="02040503050406030204" pitchFamily="18" charset="0"/>
                                  <a:cs typeface="Times New Roman" panose="02020603050405020304" pitchFamily="18" charset="0"/>
                                </a:rPr>
                                <m:t>2</m:t>
                              </m:r>
                            </m:sup>
                          </m:sSup>
                        </m:den>
                      </m:f>
                      <m:r>
                        <a:rPr lang="tr-TR" sz="4000" b="0" i="1" smtClean="0">
                          <a:latin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𝛿</m:t>
                      </m:r>
                    </m:oMath>
                  </m:oMathPara>
                </a14:m>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0" b="0"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0" b="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0" i="1" smtClean="0">
                            <a:latin typeface="Cambria Math" panose="02040503050406030204" pitchFamily="18" charset="0"/>
                          </a:rPr>
                        </m:ctrlPr>
                      </m:sSubPr>
                      <m:e>
                        <m:r>
                          <a:rPr lang="tr-TR" sz="4000" i="1">
                            <a:latin typeface="Cambria Math" panose="02040503050406030204" pitchFamily="18" charset="0"/>
                          </a:rPr>
                          <m:t>∆</m:t>
                        </m:r>
                      </m:e>
                      <m:sub>
                        <m:r>
                          <a:rPr lang="tr-TR" sz="4000" i="1">
                            <a:latin typeface="Cambria Math" panose="02040503050406030204" pitchFamily="18" charset="0"/>
                          </a:rPr>
                          <m:t>𝑒</m:t>
                        </m:r>
                      </m:sub>
                    </m:sSub>
                    <m:r>
                      <a:rPr lang="tr-TR" sz="4000" i="1" smtClean="0">
                        <a:latin typeface="Cambria Math" panose="02040503050406030204" pitchFamily="18" charset="0"/>
                        <a:ea typeface="Cambria Math" panose="02040503050406030204" pitchFamily="18" charset="0"/>
                      </a:rPr>
                      <m:t>→</m:t>
                    </m:r>
                    <m:r>
                      <a:rPr lang="tr-TR" sz="4000" b="0" i="1" smtClean="0">
                        <a:latin typeface="Cambria Math" panose="02040503050406030204" pitchFamily="18" charset="0"/>
                        <a:ea typeface="Cambria Math" panose="020405030504060302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9" y="1486263"/>
                <a:ext cx="20719914" cy="8703858"/>
              </a:xfrm>
              <a:prstGeom prst="rect">
                <a:avLst/>
              </a:prstGeom>
              <a:blipFill>
                <a:blip r:embed="rId5"/>
                <a:stretch>
                  <a:fillRect l="-1030" t="-840" b="-2101"/>
                </a:stretch>
              </a:blipFill>
            </p:spPr>
            <p:txBody>
              <a:bodyPr/>
              <a:lstStyle/>
              <a:p>
                <a:r>
                  <a:rPr lang="tr-TR">
                    <a:noFill/>
                  </a:rPr>
                  <a:t> </a:t>
                </a:r>
              </a:p>
            </p:txBody>
          </p:sp>
        </mc:Fallback>
      </mc:AlternateContent>
    </p:spTree>
    <p:extLst>
      <p:ext uri="{BB962C8B-B14F-4D97-AF65-F5344CB8AC3E}">
        <p14:creationId xmlns:p14="http://schemas.microsoft.com/office/powerpoint/2010/main" val="31109858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10</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713181"/>
                <a:ext cx="20719914" cy="6310638"/>
              </a:xfrm>
              <a:prstGeom prst="rect">
                <a:avLst/>
              </a:prstGeom>
              <a:noFill/>
            </p:spPr>
            <p:txBody>
              <a:bodyPr wrap="square" rtlCol="0">
                <a:spAutoFit/>
              </a:bodyPr>
              <a:lstStyle/>
              <a:p>
                <a:pPr>
                  <a:lnSpc>
                    <a:spcPct val="115000"/>
                  </a:lnSpc>
                  <a:spcAft>
                    <a:spcPts val="800"/>
                  </a:spcAft>
                </a:pPr>
                <a14:m>
                  <m:oMath xmlns:m="http://schemas.openxmlformats.org/officeDocument/2006/math">
                    <m:r>
                      <a:rPr lang="tr-TR" sz="4000" b="1" i="1" kern="100" smtClean="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0"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0"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0"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800"/>
                  </a:spcAft>
                </a:pPr>
                <a:endParaRPr lang="tr-TR" sz="4000"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r>
                      <a:rPr lang="tr-TR" sz="4000"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0" b="0" i="1" smtClean="0">
                        <a:latin typeface="Cambria Math" panose="02040503050406030204" pitchFamily="18" charset="0"/>
                        <a:ea typeface="Cambria Math" panose="02040503050406030204" pitchFamily="18" charset="0"/>
                      </a:rPr>
                      <m:t>𝑢</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r>
                      <a:rPr lang="tr-TR" sz="4000" b="0" i="1" smtClean="0">
                        <a:latin typeface="Cambria Math" panose="02040503050406030204" pitchFamily="18" charset="0"/>
                        <a:ea typeface="Cambria Math" panose="02040503050406030204" pitchFamily="18" charset="0"/>
                      </a:rPr>
                      <m:t>=−</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Cambria Math" panose="02040503050406030204" pitchFamily="18" charset="0"/>
                          </a:rPr>
                        </m:ctrlPr>
                      </m:sSubPr>
                      <m:e>
                        <m:r>
                          <a:rPr lang="tr-TR" sz="4000" i="1">
                            <a:latin typeface="Cambria Math" panose="02040503050406030204" pitchFamily="18" charset="0"/>
                            <a:ea typeface="Cambria Math" panose="02040503050406030204" pitchFamily="18" charset="0"/>
                          </a:rPr>
                          <m:t>𝜃</m:t>
                        </m:r>
                      </m:e>
                      <m:sub>
                        <m:r>
                          <a:rPr lang="tr-TR" sz="4000" i="1">
                            <a:latin typeface="Cambria Math" panose="02040503050406030204" pitchFamily="18" charset="0"/>
                            <a:ea typeface="Cambria Math" panose="02040503050406030204" pitchFamily="18" charset="0"/>
                          </a:rPr>
                          <m:t>∗</m:t>
                        </m:r>
                      </m:sub>
                    </m:sSub>
                    <m:r>
                      <a:rPr lang="tr-TR" sz="4000" b="0" i="1" smtClean="0">
                        <a:latin typeface="Cambria Math" panose="02040503050406030204" pitchFamily="18" charset="0"/>
                        <a:ea typeface="Cambria Math" panose="02040503050406030204" pitchFamily="18" charset="0"/>
                      </a:rPr>
                      <m:t>𝑦</m:t>
                    </m:r>
                    <m:d>
                      <m:dPr>
                        <m:ctrlPr>
                          <a:rPr lang="tr-TR" sz="4000" b="0" i="1" smtClean="0">
                            <a:latin typeface="Cambria Math" panose="02040503050406030204" pitchFamily="18" charset="0"/>
                            <a:ea typeface="Cambria Math" panose="02040503050406030204" pitchFamily="18" charset="0"/>
                          </a:rPr>
                        </m:ctrlPr>
                      </m:dPr>
                      <m:e>
                        <m:r>
                          <a:rPr lang="tr-TR" sz="4000" b="0" i="1" smtClean="0">
                            <a:latin typeface="Cambria Math" panose="02040503050406030204" pitchFamily="18" charset="0"/>
                            <a:ea typeface="Cambria Math" panose="02040503050406030204" pitchFamily="18" charset="0"/>
                          </a:rPr>
                          <m:t>𝑡</m:t>
                        </m:r>
                      </m:e>
                    </m:d>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0"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0" i="1" kern="100" smtClean="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𝑐</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değerine ve </a:t>
                </a:r>
                <a:r>
                  <a:rPr lang="tr-TR" sz="4000" dirty="0" smtClean="0">
                    <a:latin typeface="Times New Roman" panose="02020603050405020304" pitchFamily="18" charset="0"/>
                    <a:ea typeface="Cambria Math" panose="02040503050406030204" pitchFamily="18" charset="0"/>
                    <a:cs typeface="Times New Roman" panose="02020603050405020304" pitchFamily="18" charset="0"/>
                  </a:rPr>
                  <a:t>dolayısıyla </a:t>
                </a:r>
                <a:r>
                  <a:rPr lang="tr-TR" sz="4000" dirty="0">
                    <a:latin typeface="Times New Roman" panose="02020603050405020304" pitchFamily="18" charset="0"/>
                    <a:ea typeface="Cambria Math" panose="02040503050406030204" pitchFamily="18" charset="0"/>
                    <a:cs typeface="Times New Roman" panose="02020603050405020304" pitchFamily="18" charset="0"/>
                  </a:rPr>
                  <a:t>yüksek bir maksimum kuantizasyon hatası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a:p>
                <a:pPr>
                  <a:lnSpc>
                    <a:spcPct val="115000"/>
                  </a:lnSpc>
                  <a:spcAft>
                    <a:spcPts val="800"/>
                  </a:spcAft>
                </a:pPr>
                <a:endParaRPr lang="tr-TR" sz="4000"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713181"/>
                <a:ext cx="20719914" cy="6310638"/>
              </a:xfrm>
              <a:prstGeom prst="rect">
                <a:avLst/>
              </a:prstGeom>
              <a:blipFill>
                <a:blip r:embed="rId5"/>
                <a:stretch>
                  <a:fillRect l="-1030" t="-1159" r="-1000"/>
                </a:stretch>
              </a:blipFill>
            </p:spPr>
            <p:txBody>
              <a:bodyPr/>
              <a:lstStyle/>
              <a:p>
                <a:r>
                  <a:rPr lang="en-US">
                    <a:noFill/>
                  </a:rPr>
                  <a:t> </a:t>
                </a:r>
              </a:p>
            </p:txBody>
          </p:sp>
        </mc:Fallback>
      </mc:AlternateContent>
    </p:spTree>
    <p:extLst>
      <p:ext uri="{BB962C8B-B14F-4D97-AF65-F5344CB8AC3E}">
        <p14:creationId xmlns:p14="http://schemas.microsoft.com/office/powerpoint/2010/main" val="18379867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12972141"/>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smtClean="0">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r>
                              <a:rPr lang="tr-TR" sz="4000" i="1">
                                <a:latin typeface="Cambria Math" panose="02040503050406030204" pitchFamily="18" charset="0"/>
                                <a:ea typeface="Cambria Math" panose="02040503050406030204" pitchFamily="18" charset="0"/>
                                <a:cs typeface="Times New Roman" panose="02020603050405020304" pitchFamily="18" charset="0"/>
                              </a:rPr>
                              <m:t>𝑠𝐼</m:t>
                            </m:r>
                            <m:r>
                              <a:rPr lang="tr-TR" sz="4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0"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0"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320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b="0" i="1" smtClean="0">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tr-TR" sz="32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b="0" i="1" kern="100" smtClean="0">
                              <a:latin typeface="Cambria Math" panose="02040503050406030204" pitchFamily="18" charset="0"/>
                              <a:ea typeface="Aptos"/>
                              <a:cs typeface="Times New Roman" panose="02020603050405020304" pitchFamily="18" charset="0"/>
                            </a:rPr>
                            <m:t>𝑝</m:t>
                          </m:r>
                        </m:sub>
                      </m:sSub>
                      <m:r>
                        <a:rPr lang="tr-TR" sz="3200" b="0" i="1" smtClean="0">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b="0" i="0" smtClean="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b="0" i="1" smtClean="0">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b="0" i="1" smtClean="0">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12972141"/>
              </a:xfrm>
              <a:prstGeom prst="rect">
                <a:avLst/>
              </a:prstGeom>
              <a:blipFill>
                <a:blip r:embed="rId5"/>
                <a:stretch>
                  <a:fillRect l="-1030" t="-564"/>
                </a:stretch>
              </a:blipFill>
            </p:spPr>
            <p:txBody>
              <a:bodyPr/>
              <a:lstStyle/>
              <a:p>
                <a:r>
                  <a:rPr lang="tr-TR">
                    <a:noFill/>
                  </a:rPr>
                  <a:t> </a:t>
                </a:r>
              </a:p>
            </p:txBody>
          </p:sp>
        </mc:Fallback>
      </mc:AlternateContent>
    </p:spTree>
    <p:extLst>
      <p:ext uri="{BB962C8B-B14F-4D97-AF65-F5344CB8AC3E}">
        <p14:creationId xmlns:p14="http://schemas.microsoft.com/office/powerpoint/2010/main" val="15152645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4. Anahtarlama Kontrolü– </a:t>
            </a:r>
            <a:r>
              <a:rPr lang="tr-TR" sz="4500" b="0" i="0" u="none" strike="noStrike" cap="none" dirty="0" err="1">
                <a:solidFill>
                  <a:schemeClr val="lt1"/>
                </a:solidFill>
                <a:latin typeface="Times New Roman"/>
                <a:ea typeface="Times New Roman"/>
                <a:cs typeface="Times New Roman"/>
                <a:sym typeface="Times New Roman"/>
              </a:rPr>
              <a:t>Remark</a:t>
            </a:r>
            <a:r>
              <a:rPr lang="tr-TR" sz="4500" b="0" i="0" u="none" strike="noStrike" cap="none" dirty="0">
                <a:solidFill>
                  <a:schemeClr val="lt1"/>
                </a:solidFill>
                <a:latin typeface="Times New Roman"/>
                <a:ea typeface="Times New Roman"/>
                <a:cs typeface="Times New Roman"/>
                <a:sym typeface="Times New Roman"/>
              </a:rPr>
              <a:t> 11</a:t>
            </a:r>
            <a:endParaRPr lang="tr-TR" sz="4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598" y="1434716"/>
                <a:ext cx="20719914" cy="8540480"/>
              </a:xfrm>
              <a:prstGeom prst="rect">
                <a:avLst/>
              </a:prstGeom>
              <a:noFill/>
            </p:spPr>
            <p:txBody>
              <a:bodyPr wrap="square" rtlCol="0">
                <a:spAutoFit/>
              </a:bodyPr>
              <a:lstStyle/>
              <a:p>
                <a:pPr>
                  <a:lnSpc>
                    <a:spcPct val="115000"/>
                  </a:lnSpc>
                  <a:spcAft>
                    <a:spcPts val="800"/>
                  </a:spcAft>
                </a:pPr>
                <a:r>
                  <a:rPr lang="tr-TR" sz="4000"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0"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0" i="1">
                              <a:latin typeface="Cambria Math" panose="02040503050406030204" pitchFamily="18" charset="0"/>
                              <a:ea typeface="Cambria Math" panose="02040503050406030204" pitchFamily="18" charset="0"/>
                              <a:cs typeface="Times New Roman" panose="02020603050405020304" pitchFamily="18" charset="0"/>
                            </a:rPr>
                            <m:t>−</m:t>
                          </m:r>
                          <m:r>
                            <a:rPr lang="tr-TR" sz="4000"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0"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&lt;−</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𝜀</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Para xmlns:m="http://schemas.openxmlformats.org/officeDocument/2006/math">
                    <m:oMathParaPr>
                      <m:jc m:val="centerGroup"/>
                    </m:oMathParaPr>
                    <m:oMath xmlns:m="http://schemas.openxmlformats.org/officeDocument/2006/math">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𝑃𝐵</m:t>
                      </m:r>
                      <m:r>
                        <a:rPr lang="tr-TR" sz="4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𝐶</m:t>
                          </m:r>
                        </m:e>
                        <m:sup>
                          <m:r>
                            <a:rPr lang="tr-TR" sz="4000" b="0" i="1" smtClean="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0" i="1">
                          <a:latin typeface="Cambria Math" panose="02040503050406030204" pitchFamily="18" charset="0"/>
                          <a:ea typeface="Cambria Math" panose="02040503050406030204" pitchFamily="18" charset="0"/>
                          <a:cs typeface="Times New Roman" panose="02020603050405020304" pitchFamily="18" charset="0"/>
                        </a:rPr>
                        <m:t>𝑔</m:t>
                      </m:r>
                      <m:r>
                        <a:rPr lang="tr-TR" sz="4000" i="1">
                          <a:latin typeface="Cambria Math" panose="02040503050406030204" pitchFamily="18" charset="0"/>
                          <a:ea typeface="Cambria Math" panose="02040503050406030204" pitchFamily="18" charset="0"/>
                          <a:cs typeface="Times New Roman" panose="02020603050405020304" pitchFamily="18" charset="0"/>
                        </a:rPr>
                        <m:t>,  </m:t>
                      </m:r>
                      <m:r>
                        <a:rPr lang="tr-TR" sz="4000" i="1">
                          <a:latin typeface="Cambria Math" panose="02040503050406030204" pitchFamily="18" charset="0"/>
                          <a:ea typeface="Cambria Math" panose="02040503050406030204" pitchFamily="18" charset="0"/>
                          <a:cs typeface="Times New Roman" panose="02020603050405020304" pitchFamily="18" charset="0"/>
                        </a:rPr>
                        <m:t>𝑃</m:t>
                      </m:r>
                      <m:r>
                        <a:rPr lang="tr-TR" sz="4000"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800"/>
                  </a:spcAft>
                </a:pPr>
                <a14:m>
                  <m:oMath xmlns:m="http://schemas.openxmlformats.org/officeDocument/2006/math">
                    <m:sSub>
                      <m:sSubPr>
                        <m:ctrlPr>
                          <a:rPr lang="tr-TR" sz="4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0" b="0" i="0"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0"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0"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0" i="1" kern="100">
                            <a:latin typeface="Cambria Math" panose="02040503050406030204" pitchFamily="18" charset="0"/>
                            <a:ea typeface="Aptos"/>
                            <a:cs typeface="Times New Roman" panose="02020603050405020304" pitchFamily="18" charset="0"/>
                          </a:rPr>
                        </m:ctrlPr>
                      </m:sSubPr>
                      <m:e>
                        <m:r>
                          <a:rPr lang="tr-TR" sz="4000" i="1" kern="100">
                            <a:latin typeface="Cambria Math" panose="02040503050406030204" pitchFamily="18" charset="0"/>
                            <a:ea typeface="Aptos"/>
                            <a:cs typeface="Times New Roman" panose="02020603050405020304" pitchFamily="18" charset="0"/>
                          </a:rPr>
                          <m:t>∆</m:t>
                        </m:r>
                      </m:e>
                      <m:sub>
                        <m:r>
                          <a:rPr lang="tr-TR" sz="4000" i="1" kern="100">
                            <a:latin typeface="Cambria Math" panose="02040503050406030204" pitchFamily="18" charset="0"/>
                            <a:ea typeface="Aptos"/>
                            <a:cs typeface="Times New Roman" panose="02020603050405020304" pitchFamily="18" charset="0"/>
                          </a:rPr>
                          <m:t>𝑒</m:t>
                        </m:r>
                      </m:sub>
                    </m:sSub>
                  </m:oMath>
                </a14:m>
                <a:r>
                  <a:rPr lang="tr-TR" sz="4000"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800"/>
                  </a:spcAft>
                </a:pPr>
                <a:r>
                  <a:rPr lang="tr-TR" sz="4000"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0"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0"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598" y="1434716"/>
                <a:ext cx="20719914" cy="8540480"/>
              </a:xfrm>
              <a:prstGeom prst="rect">
                <a:avLst/>
              </a:prstGeom>
              <a:blipFill>
                <a:blip r:embed="rId5"/>
                <a:stretch>
                  <a:fillRect l="-1030" t="-857" b="-2141"/>
                </a:stretch>
              </a:blipFill>
            </p:spPr>
            <p:txBody>
              <a:bodyPr/>
              <a:lstStyle/>
              <a:p>
                <a:r>
                  <a:rPr lang="tr-TR">
                    <a:noFill/>
                  </a:rPr>
                  <a:t> </a:t>
                </a:r>
              </a:p>
            </p:txBody>
          </p:sp>
        </mc:Fallback>
      </mc:AlternateContent>
    </p:spTree>
    <p:extLst>
      <p:ext uri="{BB962C8B-B14F-4D97-AF65-F5344CB8AC3E}">
        <p14:creationId xmlns:p14="http://schemas.microsoft.com/office/powerpoint/2010/main" val="6143150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681" y="1434755"/>
            <a:ext cx="20719747" cy="4042773"/>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İmplementasyon Adımları</a:t>
            </a:r>
          </a:p>
          <a:p>
            <a:pPr marL="819577" indent="-819577">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Giriş</a:t>
            </a:r>
          </a:p>
          <a:p>
            <a:pPr marL="819577" indent="-819577">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Pasifikasyon</a:t>
            </a:r>
          </a:p>
          <a:p>
            <a:pPr marL="819577" indent="-819577">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Anahtarlama Tablosu</a:t>
            </a:r>
          </a:p>
          <a:p>
            <a:pPr marL="819577" indent="-819577">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Simülasyon</a:t>
            </a:r>
          </a:p>
        </p:txBody>
      </p:sp>
    </p:spTree>
    <p:extLst>
      <p:ext uri="{BB962C8B-B14F-4D97-AF65-F5344CB8AC3E}">
        <p14:creationId xmlns:p14="http://schemas.microsoft.com/office/powerpoint/2010/main" val="41390256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0" name="Google Shape;211;p10"/>
          <p:cNvPicPr preferRelativeResize="0">
            <a:picLocks/>
          </p:cNvPicPr>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681" y="1434755"/>
                <a:ext cx="20719747" cy="631628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Elde edilen sonuçlar bir hava aracının yaw açısı kontrolü için uygulanmıştır. Hava aracının yanal dinamiği verilmiştir: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2510" i="1">
                          <a:latin typeface="Cambria Math" panose="02040503050406030204" pitchFamily="18" charset="0"/>
                        </a:rPr>
                        <m:t>𝐴</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e>
                                <m:r>
                                  <a:rPr lang="tr-TR" sz="2510" i="1">
                                    <a:latin typeface="Cambria Math" panose="02040503050406030204" pitchFamily="18" charset="0"/>
                                  </a:rPr>
                                  <m:t>1</m:t>
                                </m:r>
                              </m:e>
                              <m:e>
                                <m:r>
                                  <a:rPr lang="tr-TR" sz="2510" i="1">
                                    <a:latin typeface="Cambria Math" panose="02040503050406030204" pitchFamily="18" charset="0"/>
                                  </a:rPr>
                                  <m:t>0</m:t>
                                </m:r>
                              </m:e>
                            </m:m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𝐵</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e>
                            </m:m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mr>
                            <m:mr>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𝐶</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oMath>
                  </m:oMathPara>
                </a14:m>
                <a:endParaRPr lang="tr-TR" sz="2510" i="1" dirty="0">
                  <a:latin typeface="Cambria Math" panose="02040503050406030204" pitchFamily="18" charset="0"/>
                </a:endParaRPr>
              </a:p>
              <a:p>
                <a:pPr>
                  <a:lnSpc>
                    <a:spcPct val="115000"/>
                  </a:lnSpc>
                  <a:spcAft>
                    <a:spcPts val="799"/>
                  </a:spcAft>
                </a:pP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=1.3</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r>
                      <a:rPr lang="tr-TR" sz="2510" i="1">
                        <a:latin typeface="Cambria Math" panose="02040503050406030204" pitchFamily="18" charset="0"/>
                      </a:rPr>
                      <m:t>=19/15</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r>
                      <a:rPr lang="tr-TR" sz="2510" i="1">
                        <a:latin typeface="Cambria Math" panose="02040503050406030204" pitchFamily="18" charset="0"/>
                      </a:rPr>
                      <m:t>=19</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0.1, 1.5</m:t>
                        </m:r>
                      </m:e>
                    </m:d>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25, 40</m:t>
                        </m:r>
                      </m:e>
                    </m:d>
                  </m:oMath>
                </a14:m>
                <a:r>
                  <a:rPr lang="tr-TR" sz="2510" i="1" dirty="0">
                    <a:latin typeface="Cambria Math" panose="02040503050406030204" pitchFamily="18" charset="0"/>
                  </a:rPr>
                  <a:t/>
                </a:r>
                <a:br>
                  <a:rPr lang="tr-TR" sz="2510" i="1" dirty="0">
                    <a:latin typeface="Cambria Math" panose="02040503050406030204" pitchFamily="18" charset="0"/>
                  </a:rPr>
                </a:br>
                <a14:m>
                  <m:oMath xmlns:m="http://schemas.openxmlformats.org/officeDocument/2006/math">
                    <m:r>
                      <a:rPr lang="tr-TR" sz="2510" i="1">
                        <a:latin typeface="Cambria Math" panose="02040503050406030204" pitchFamily="18" charset="0"/>
                      </a:rPr>
                      <m:t>𝑔</m:t>
                    </m:r>
                    <m:r>
                      <a:rPr lang="tr-TR" sz="2510" i="1">
                        <a:latin typeface="Cambria Math" panose="020405030504060302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ctrlPr>
                              <a:rPr lang="tr-TR" sz="2510" i="1">
                                <a:latin typeface="Cambria Math" panose="02040503050406030204" pitchFamily="18" charset="0"/>
                              </a:rPr>
                            </m:ctrlPr>
                          </m:dPr>
                          <m:e>
                            <m:r>
                              <a:rPr lang="tr-TR" sz="2510" i="1">
                                <a:latin typeface="Cambria Math" panose="02040503050406030204" pitchFamily="18" charset="0"/>
                              </a:rPr>
                              <m:t>1,1</m:t>
                            </m:r>
                          </m:e>
                        </m:d>
                      </m:e>
                      <m:sup>
                        <m:r>
                          <a:rPr lang="tr-TR" sz="2510" i="1">
                            <a:latin typeface="Cambria Math" panose="02040503050406030204" pitchFamily="18" charset="0"/>
                          </a:rPr>
                          <m:t>𝑇</m:t>
                        </m:r>
                      </m:sup>
                    </m:sSup>
                  </m:oMath>
                </a14:m>
                <a:r>
                  <a:rPr lang="tr-TR" sz="2510" dirty="0"/>
                  <a:t> </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için transfer fonksiyonu</a:t>
                </a: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a:latin typeface="Cambria Math" panose="02040503050406030204" pitchFamily="18" charset="0"/>
                            </a:rPr>
                          </m:ctrlPr>
                        </m:sSupPr>
                        <m:e>
                          <m:r>
                            <a:rPr lang="tr-TR" sz="2510" i="1">
                              <a:latin typeface="Cambria Math" panose="02040503050406030204" pitchFamily="18" charset="0"/>
                            </a:rPr>
                            <m:t>𝑔</m:t>
                          </m:r>
                        </m:e>
                        <m:sup>
                          <m:r>
                            <a:rPr lang="tr-TR" sz="2510" i="1">
                              <a:latin typeface="Cambria Math" panose="02040503050406030204" pitchFamily="18" charset="0"/>
                            </a:rPr>
                            <m:t>𝑇</m:t>
                          </m:r>
                        </m:sup>
                      </m:sSup>
                      <m:r>
                        <a:rPr lang="tr-TR" sz="2510" i="1">
                          <a:latin typeface="Cambria Math" panose="02040503050406030204" pitchFamily="18" charset="0"/>
                        </a:rPr>
                        <m:t>𝑊</m:t>
                      </m:r>
                      <m:d>
                        <m:dPr>
                          <m:ctrlPr>
                            <a:rPr lang="tr-TR" sz="2510" i="1">
                              <a:latin typeface="Cambria Math" panose="02040503050406030204" pitchFamily="18" charset="0"/>
                            </a:rPr>
                          </m:ctrlPr>
                        </m:dPr>
                        <m:e>
                          <m:r>
                            <a:rPr lang="tr-TR" sz="2510" i="1">
                              <a:latin typeface="Cambria Math" panose="02040503050406030204" pitchFamily="18" charset="0"/>
                            </a:rPr>
                            <m:t>𝑠</m:t>
                          </m:r>
                        </m:e>
                      </m:d>
                      <m:r>
                        <a:rPr lang="tr-TR" sz="2510" i="1">
                          <a:latin typeface="Cambria Math" panose="02040503050406030204" pitchFamily="18" charset="0"/>
                        </a:rPr>
                        <m:t>=</m:t>
                      </m:r>
                      <m:f>
                        <m:fPr>
                          <m:ctrlPr>
                            <a:rPr lang="tr-TR" sz="2510" i="1">
                              <a:latin typeface="Cambria Math" panose="02040503050406030204" pitchFamily="18" charset="0"/>
                            </a:rPr>
                          </m:ctrlPr>
                        </m:fPr>
                        <m:num>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d>
                        </m:num>
                        <m:den>
                          <m:r>
                            <a:rPr lang="tr-TR" sz="2510" i="1">
                              <a:latin typeface="Cambria Math" panose="02040503050406030204" pitchFamily="18" charset="0"/>
                            </a:rPr>
                            <m:t>𝑠</m:t>
                          </m:r>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d>
                            <m:dPr>
                              <m:ctrlPr>
                                <a:rPr lang="tr-TR" sz="2510" i="1">
                                  <a:latin typeface="Cambria Math" panose="02040503050406030204" pitchFamily="18" charset="0"/>
                                </a:rPr>
                              </m:ctrlPr>
                            </m:dPr>
                            <m:e>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d>
                            </m:e>
                          </m:d>
                        </m:den>
                      </m:f>
                    </m:oMath>
                  </m:oMathPara>
                </a14:m>
                <a:endParaRPr lang="tr-TR" sz="2510" i="1" dirty="0">
                  <a:latin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HMP’dir.</a:t>
                </a: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6316281"/>
              </a:xfrm>
              <a:prstGeom prst="rect">
                <a:avLst/>
              </a:prstGeom>
              <a:blipFill>
                <a:blip r:embed="rId5"/>
                <a:stretch>
                  <a:fillRect l="-1030" t="-1158" b="-2317"/>
                </a:stretch>
              </a:blipFill>
            </p:spPr>
            <p:txBody>
              <a:bodyPr/>
              <a:lstStyle/>
              <a:p>
                <a:r>
                  <a:rPr lang="en-US">
                    <a:noFill/>
                  </a:rPr>
                  <a:t> </a:t>
                </a:r>
              </a:p>
            </p:txBody>
          </p:sp>
        </mc:Fallback>
      </mc:AlternateContent>
    </p:spTree>
    <p:extLst>
      <p:ext uri="{BB962C8B-B14F-4D97-AF65-F5344CB8AC3E}">
        <p14:creationId xmlns:p14="http://schemas.microsoft.com/office/powerpoint/2010/main" val="10912014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2" name="Google Shape;211;p10"/>
          <p:cNvPicPr preferRelativeResize="0">
            <a:picLocks/>
          </p:cNvPicPr>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681" y="1434754"/>
                <a:ext cx="12475293" cy="6630598"/>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HMP olma şartları:</a:t>
                </a:r>
              </a:p>
              <a:p>
                <a:pPr marL="819577" indent="-819577">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Minimum-phase (Pay polinomu Hurwitz.)</a:t>
                </a:r>
              </a:p>
              <a:p>
                <a:pPr marL="819577" indent="-819577">
                  <a:lnSpc>
                    <a:spcPct val="115000"/>
                  </a:lnSpc>
                  <a:spcAft>
                    <a:spcPts val="799"/>
                  </a:spcAft>
                  <a:buFont typeface="+mj-lt"/>
                  <a:buAutoNum type="arabicPeriod"/>
                </a:pPr>
                <a:r>
                  <a:rPr lang="tr-TR" sz="4001"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4001" i="1" kern="100">
                        <a:latin typeface="Cambria Math" panose="02040503050406030204" pitchFamily="18" charset="0"/>
                        <a:ea typeface="Cambria Math" panose="02040503050406030204" pitchFamily="18" charset="0"/>
                        <a:cs typeface="Times New Roman" panose="02020603050405020304" pitchFamily="18" charset="0"/>
                      </a:rPr>
                      <m:t>&gt;0</m:t>
                    </m:r>
                  </m:oMath>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2510" i="1" kern="1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2510"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2510"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2510"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2510" i="1" kern="100">
                          <a:latin typeface="Cambria Math" panose="02040503050406030204" pitchFamily="18" charset="0"/>
                          <a:ea typeface="Cambria Math" panose="02040503050406030204" pitchFamily="18" charset="0"/>
                          <a:cs typeface="Times New Roman" panose="020206030504050203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begChr m:val="["/>
                              <m:endChr m:val="]"/>
                              <m:ctrlPr>
                                <a:rPr lang="tr-TR" sz="2510" i="1">
                                  <a:latin typeface="Cambria Math" panose="02040503050406030204" pitchFamily="18" charset="0"/>
                                </a:rPr>
                              </m:ctrlPr>
                            </m:dPr>
                            <m:e>
                              <m:eqArr>
                                <m:eqArrPr>
                                  <m:ctrlPr>
                                    <a:rPr lang="tr-TR" sz="2510" i="1">
                                      <a:latin typeface="Cambria Math" panose="02040503050406030204" pitchFamily="18" charset="0"/>
                                    </a:rPr>
                                  </m:ctrlPr>
                                </m:eqArrPr>
                                <m:e>
                                  <m:r>
                                    <a:rPr lang="tr-TR" sz="2510" i="1">
                                      <a:latin typeface="Cambria Math" panose="02040503050406030204" pitchFamily="18" charset="0"/>
                                    </a:rPr>
                                    <m:t>1</m:t>
                                  </m:r>
                                </m:e>
                                <m:e>
                                  <m:r>
                                    <a:rPr lang="tr-TR" sz="2510" i="1">
                                      <a:latin typeface="Cambria Math" panose="02040503050406030204" pitchFamily="18" charset="0"/>
                                    </a:rPr>
                                    <m:t>1</m:t>
                                  </m:r>
                                </m:e>
                              </m:eqArr>
                            </m:e>
                          </m:d>
                        </m:e>
                        <m:sup>
                          <m:r>
                            <a:rPr lang="tr-TR" sz="2510" i="1">
                              <a:latin typeface="Cambria Math" panose="02040503050406030204" pitchFamily="18" charset="0"/>
                            </a:rPr>
                            <m:t>𝑇</m:t>
                          </m:r>
                        </m:sup>
                      </m:sSup>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r>
                                  <a:rPr lang="tr-TR" sz="2510" i="1">
                                    <a:latin typeface="Cambria Math" panose="02040503050406030204" pitchFamily="18" charset="0"/>
                                  </a:rPr>
                                  <m:t>19/15</m:t>
                                </m:r>
                              </m:e>
                            </m:mr>
                            <m:mr>
                              <m:e>
                                <m:r>
                                  <a:rPr lang="tr-TR" sz="2510" i="1">
                                    <a:latin typeface="Cambria Math" panose="02040503050406030204" pitchFamily="18" charset="0"/>
                                  </a:rPr>
                                  <m:t>19</m:t>
                                </m:r>
                              </m:e>
                            </m:mr>
                            <m:mr>
                              <m:e>
                                <m:r>
                                  <a:rPr lang="tr-TR" sz="2510" i="1">
                                    <a:latin typeface="Cambria Math" panose="02040503050406030204" pitchFamily="18" charset="0"/>
                                  </a:rPr>
                                  <m:t>0</m:t>
                                </m:r>
                              </m:e>
                            </m:mr>
                          </m:m>
                        </m:e>
                      </m:d>
                      <m:r>
                        <a:rPr lang="tr-TR" sz="2510" i="1">
                          <a:latin typeface="Cambria Math" panose="02040503050406030204" pitchFamily="18" charset="0"/>
                        </a:rPr>
                        <m:t>=13.43&gt;0</m:t>
                      </m:r>
                    </m:oMath>
                  </m:oMathPara>
                </a14:m>
                <a:endParaRPr lang="tr-TR" sz="2510"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için sıfırlar sağdaki figürde çizdirilmiştir: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4"/>
                <a:ext cx="12475293" cy="6630598"/>
              </a:xfrm>
              <a:prstGeom prst="rect">
                <a:avLst/>
              </a:prstGeom>
              <a:blipFill>
                <a:blip r:embed="rId5"/>
                <a:stretch>
                  <a:fillRect l="-1710" t="-1103"/>
                </a:stretch>
              </a:blipFill>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13042974" y="2856036"/>
            <a:ext cx="8244454" cy="6183340"/>
          </a:xfrm>
          <a:prstGeom prst="rect">
            <a:avLst/>
          </a:prstGeom>
        </p:spPr>
      </p:pic>
    </p:spTree>
    <p:extLst>
      <p:ext uri="{BB962C8B-B14F-4D97-AF65-F5344CB8AC3E}">
        <p14:creationId xmlns:p14="http://schemas.microsoft.com/office/powerpoint/2010/main" val="6345288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3" name="Google Shape;211;p10"/>
          <p:cNvPicPr preferRelativeResize="0">
            <a:picLocks/>
          </p:cNvPicPr>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5.2 İmplementasyon – Pasifikasyon </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680" y="1434755"/>
            <a:ext cx="20689017" cy="3734997"/>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Remark 11 kullanılarak sistem pasifize edilmiştir. Pasifikasyon lemmasındaki lineer matris eşitsizliklerini (LMI) çözmek için MATLAB tabanlı YALMIP ve SeDuMi toolbox’ları kullanılmıştır. YALMIP ile LMI problermleri tanımlanmış, SeDuMi (Seld-Dual Minimization) ile de bu problemler çözdürülmüştür.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921770" y="6429792"/>
            <a:ext cx="10041318" cy="2636547"/>
          </a:xfrm>
          <a:prstGeom prst="rect">
            <a:avLst/>
          </a:prstGeom>
        </p:spPr>
      </p:pic>
      <p:pic>
        <p:nvPicPr>
          <p:cNvPr id="12" name="Picture 11"/>
          <p:cNvPicPr>
            <a:picLocks noChangeAspect="1"/>
          </p:cNvPicPr>
          <p:nvPr/>
        </p:nvPicPr>
        <p:blipFill rotWithShape="1">
          <a:blip r:embed="rId6"/>
          <a:srcRect l="4691" t="4182" b="57813"/>
          <a:stretch/>
        </p:blipFill>
        <p:spPr>
          <a:xfrm>
            <a:off x="14315566" y="6033057"/>
            <a:ext cx="6064157" cy="3027121"/>
          </a:xfrm>
          <a:prstGeom prst="rect">
            <a:avLst/>
          </a:prstGeom>
          <a:ln w="28575">
            <a:solidFill>
              <a:srgbClr val="00B050"/>
            </a:solidFill>
          </a:ln>
        </p:spPr>
      </p:pic>
    </p:spTree>
    <p:extLst>
      <p:ext uri="{BB962C8B-B14F-4D97-AF65-F5344CB8AC3E}">
        <p14:creationId xmlns:p14="http://schemas.microsoft.com/office/powerpoint/2010/main" val="23246067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4" name="Google Shape;211;p10"/>
          <p:cNvPicPr preferRelativeResize="0">
            <a:picLocks/>
          </p:cNvPicPr>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5.3 İmplementasyon – Anahtarlama Tablosu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680" y="1434754"/>
                <a:ext cx="20689017" cy="4159280"/>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Aşağıdaki değerler seçilerek anahtarlama tablosu oluşturulmuştur: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=0.01</m:t>
                      </m:r>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𝛿</m:t>
                      </m:r>
                      <m:r>
                        <a:rPr lang="tr-TR" sz="4001" i="1" kern="100">
                          <a:latin typeface="Cambria Math" panose="02040503050406030204" pitchFamily="18" charset="0"/>
                          <a:ea typeface="Cambria Math" panose="02040503050406030204" pitchFamily="18" charset="0"/>
                          <a:cs typeface="Times New Roman" panose="02020603050405020304" pitchFamily="18" charset="0"/>
                        </a:rPr>
                        <m:t>=2,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𝛾</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𝜖</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Bu değerler Teorem 2’yi sağlar.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0" y="1434754"/>
                <a:ext cx="20689017" cy="4159280"/>
              </a:xfrm>
              <a:prstGeom prst="rect">
                <a:avLst/>
              </a:prstGeom>
              <a:blipFill>
                <a:blip r:embed="rId5"/>
                <a:stretch>
                  <a:fillRect l="-1031" t="-1757"/>
                </a:stretch>
              </a:blipFill>
            </p:spPr>
            <p:txBody>
              <a:bodyPr/>
              <a:lstStyle/>
              <a:p>
                <a:r>
                  <a:rPr lang="en-US">
                    <a:noFill/>
                  </a:rPr>
                  <a:t> </a:t>
                </a:r>
              </a:p>
            </p:txBody>
          </p:sp>
        </mc:Fallback>
      </mc:AlternateContent>
    </p:spTree>
    <p:extLst>
      <p:ext uri="{BB962C8B-B14F-4D97-AF65-F5344CB8AC3E}">
        <p14:creationId xmlns:p14="http://schemas.microsoft.com/office/powerpoint/2010/main" val="33834306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p:cNvPicPr>
            <a:picLocks noChangeAspect="1"/>
          </p:cNvPicPr>
          <p:nvPr/>
        </p:nvPicPr>
        <p:blipFill rotWithShape="1">
          <a:blip r:embed="rId3"/>
          <a:srcRect l="9235" r="7028"/>
          <a:stretch/>
        </p:blipFill>
        <p:spPr>
          <a:xfrm>
            <a:off x="1038118" y="5352066"/>
            <a:ext cx="20024747" cy="3881416"/>
          </a:xfrm>
          <a:prstGeom prst="rect">
            <a:avLst/>
          </a:prstGeom>
        </p:spPr>
      </p:pic>
      <p:pic>
        <p:nvPicPr>
          <p:cNvPr id="211" name="Google Shape;211;p10"/>
          <p:cNvPicPr preferRelativeResize="0">
            <a:picLocks noGrp="1"/>
          </p:cNvPicPr>
          <p:nvPr>
            <p:ph type="body" idx="1"/>
          </p:nvPr>
        </p:nvPicPr>
        <p:blipFill rotWithShape="1">
          <a:blip r:embed="rId4">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5">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4">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14611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pic>
        <p:nvPicPr>
          <p:cNvPr id="4" name="Picture 3"/>
          <p:cNvPicPr>
            <a:picLocks noChangeAspect="1"/>
          </p:cNvPicPr>
          <p:nvPr/>
        </p:nvPicPr>
        <p:blipFill>
          <a:blip r:embed="rId6"/>
          <a:stretch>
            <a:fillRect/>
          </a:stretch>
        </p:blipFill>
        <p:spPr>
          <a:xfrm>
            <a:off x="729818" y="1266171"/>
            <a:ext cx="20395473" cy="4102096"/>
          </a:xfrm>
          <a:prstGeom prst="rect">
            <a:avLst/>
          </a:prstGeom>
          <a:ln>
            <a:solidFill>
              <a:schemeClr val="bg1"/>
            </a:solidFill>
          </a:ln>
        </p:spPr>
      </p:pic>
      <mc:AlternateContent xmlns:mc="http://schemas.openxmlformats.org/markup-compatibility/2006">
        <mc:Choice xmlns:a14="http://schemas.microsoft.com/office/drawing/2010/main" Requires="a14">
          <p:sp>
            <p:nvSpPr>
              <p:cNvPr id="2" name="TextBox 1"/>
              <p:cNvSpPr txBox="1"/>
              <p:nvPr/>
            </p:nvSpPr>
            <p:spPr>
              <a:xfrm>
                <a:off x="918759" y="9200238"/>
                <a:ext cx="20038406" cy="1077218"/>
              </a:xfrm>
              <a:prstGeom prst="rect">
                <a:avLst/>
              </a:prstGeom>
              <a:noFill/>
            </p:spPr>
            <p:txBody>
              <a:bodyPr wrap="square" rtlCol="0">
                <a:spAutoFit/>
              </a:bodyPr>
              <a:lstStyle/>
              <a:p>
                <a:pPr algn="ctr"/>
                <a:r>
                  <a:rPr lang="tr-TR" sz="3200" dirty="0">
                    <a:latin typeface="Times New Roman"/>
                    <a:ea typeface="Times New Roman"/>
                    <a:cs typeface="Times New Roman"/>
                  </a:rPr>
                  <a:t>Üst: Makalede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r>
                  <a:rPr lang="tr-TR" sz="3200" dirty="0">
                    <a:latin typeface="Times New Roman"/>
                    <a:ea typeface="Times New Roman"/>
                    <a:cs typeface="Times New Roman"/>
                  </a:rPr>
                  <a:t/>
                </a:r>
                <a:br>
                  <a:rPr lang="tr-TR" sz="3200" dirty="0">
                    <a:latin typeface="Times New Roman"/>
                    <a:ea typeface="Times New Roman"/>
                    <a:cs typeface="Times New Roman"/>
                  </a:rPr>
                </a:br>
                <a:r>
                  <a:rPr lang="tr-TR" sz="3200" dirty="0">
                    <a:latin typeface="Times New Roman"/>
                    <a:ea typeface="Times New Roman"/>
                    <a:cs typeface="Times New Roman"/>
                  </a:rPr>
                  <a:t>Alt: Reimplementasyonda elde edilen sonuç. </a:t>
                </a:r>
                <a14:m>
                  <m:oMath xmlns:m="http://schemas.openxmlformats.org/officeDocument/2006/math">
                    <m:sSub>
                      <m:sSubPr>
                        <m:ctrlPr>
                          <a:rPr lang="tr-TR" sz="3200">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endParaRPr lang="en-US" sz="3200" dirty="0">
                  <a:latin typeface="Times New Roman"/>
                  <a:ea typeface="Times New Roman"/>
                  <a:cs typeface="Times New Roman"/>
                </a:endParaRPr>
              </a:p>
            </p:txBody>
          </p:sp>
        </mc:Choice>
        <mc:Fallback>
          <p:sp>
            <p:nvSpPr>
              <p:cNvPr id="2" name="TextBox 1"/>
              <p:cNvSpPr txBox="1">
                <a:spLocks noRot="1" noChangeAspect="1" noMove="1" noResize="1" noEditPoints="1" noAdjustHandles="1" noChangeArrowheads="1" noChangeShapeType="1" noTextEdit="1"/>
              </p:cNvSpPr>
              <p:nvPr/>
            </p:nvSpPr>
            <p:spPr>
              <a:xfrm>
                <a:off x="918759" y="9200238"/>
                <a:ext cx="20038406" cy="1077218"/>
              </a:xfrm>
              <a:prstGeom prst="rect">
                <a:avLst/>
              </a:prstGeom>
              <a:blipFill>
                <a:blip r:embed="rId7"/>
                <a:stretch>
                  <a:fillRect t="-7910" b="-16949"/>
                </a:stretch>
              </a:blipFill>
            </p:spPr>
            <p:txBody>
              <a:bodyPr/>
              <a:lstStyle/>
              <a:p>
                <a:r>
                  <a:rPr lang="en-US">
                    <a:noFill/>
                  </a:rPr>
                  <a:t> </a:t>
                </a:r>
              </a:p>
            </p:txBody>
          </p:sp>
        </mc:Fallback>
      </mc:AlternateContent>
      <p:pic>
        <p:nvPicPr>
          <p:cNvPr id="6" name="Picture 5"/>
          <p:cNvPicPr>
            <a:picLocks noChangeAspect="1"/>
          </p:cNvPicPr>
          <p:nvPr/>
        </p:nvPicPr>
        <p:blipFill rotWithShape="1">
          <a:blip r:embed="rId8"/>
          <a:srcRect l="4691" t="4182"/>
          <a:stretch/>
        </p:blipFill>
        <p:spPr>
          <a:xfrm>
            <a:off x="12845353" y="1869830"/>
            <a:ext cx="5269387" cy="6631661"/>
          </a:xfrm>
          <a:prstGeom prst="rect">
            <a:avLst/>
          </a:prstGeom>
          <a:ln w="28575">
            <a:solidFill>
              <a:srgbClr val="00B050"/>
            </a:solidFill>
          </a:ln>
        </p:spPr>
      </p:pic>
      <p:pic>
        <p:nvPicPr>
          <p:cNvPr id="7" name="Picture 6"/>
          <p:cNvPicPr>
            <a:picLocks noChangeAspect="1"/>
          </p:cNvPicPr>
          <p:nvPr/>
        </p:nvPicPr>
        <p:blipFill>
          <a:blip r:embed="rId9"/>
          <a:stretch>
            <a:fillRect/>
          </a:stretch>
        </p:blipFill>
        <p:spPr>
          <a:xfrm>
            <a:off x="2603831" y="5976136"/>
            <a:ext cx="8446660" cy="2454280"/>
          </a:xfrm>
          <a:prstGeom prst="rect">
            <a:avLst/>
          </a:prstGeom>
          <a:ln w="28575">
            <a:solidFill>
              <a:srgbClr val="00B050"/>
            </a:solidFill>
          </a:ln>
        </p:spPr>
      </p:pic>
    </p:spTree>
    <p:extLst>
      <p:ext uri="{BB962C8B-B14F-4D97-AF65-F5344CB8AC3E}">
        <p14:creationId xmlns:p14="http://schemas.microsoft.com/office/powerpoint/2010/main" val="139220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29" name="Google Shape;129;p4"/>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Lorem Ipsum</a:t>
            </a:r>
            <a:endParaRPr dirty="0"/>
          </a:p>
        </p:txBody>
      </p:sp>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Tree>
    <p:extLst>
      <p:ext uri="{BB962C8B-B14F-4D97-AF65-F5344CB8AC3E}">
        <p14:creationId xmlns:p14="http://schemas.microsoft.com/office/powerpoint/2010/main" val="4021920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0" y="11196656"/>
            <a:ext cx="21943420" cy="117317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615" y="11196656"/>
            <a:ext cx="1605279" cy="978828"/>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308" name="Google Shape;308;p15"/>
          <p:cNvSpPr txBox="1"/>
          <p:nvPr/>
        </p:nvSpPr>
        <p:spPr>
          <a:xfrm>
            <a:off x="321087" y="1906373"/>
            <a:ext cx="20975359" cy="4031833"/>
          </a:xfrm>
          <a:prstGeom prst="rect">
            <a:avLst/>
          </a:prstGeom>
          <a:noFill/>
          <a:ln>
            <a:noFill/>
          </a:ln>
        </p:spPr>
        <p:txBody>
          <a:bodyPr spcFirstLastPara="1" wrap="square" lIns="91425" tIns="45700" rIns="91425" bIns="45700" anchor="t" anchorCtr="0">
            <a:spAutoFit/>
          </a:bodyPr>
          <a:lstStyle/>
          <a:p>
            <a:pPr lvl="0"/>
            <a:r>
              <a:rPr lang="tr-TR" sz="3200" dirty="0" smtClean="0">
                <a:solidFill>
                  <a:schemeClr val="dk1"/>
                </a:solidFill>
                <a:latin typeface="Calibri" panose="020F0502020204030204" pitchFamily="34" charset="0"/>
                <a:ea typeface="Calibri"/>
                <a:cs typeface="Calibri" panose="020F0502020204030204" pitchFamily="34" charset="0"/>
                <a:sym typeface="Calibri"/>
              </a:rPr>
              <a:t>[1] </a:t>
            </a:r>
            <a:r>
              <a:rPr lang="en-US" sz="3200" dirty="0" err="1" smtClean="0">
                <a:solidFill>
                  <a:schemeClr val="dk1"/>
                </a:solidFill>
                <a:latin typeface="Calibri" panose="020F0502020204030204" pitchFamily="34" charset="0"/>
                <a:ea typeface="Calibri"/>
                <a:cs typeface="Calibri" panose="020F0502020204030204" pitchFamily="34" charset="0"/>
                <a:sym typeface="Calibri"/>
              </a:rPr>
              <a:t>Selivanov</a:t>
            </a:r>
            <a:r>
              <a:rPr lang="en-US" sz="3200" dirty="0">
                <a:solidFill>
                  <a:schemeClr val="dk1"/>
                </a:solidFill>
                <a:latin typeface="Calibri" panose="020F0502020204030204" pitchFamily="34" charset="0"/>
                <a:ea typeface="Calibri"/>
                <a:cs typeface="Calibri" panose="020F0502020204030204" pitchFamily="34" charset="0"/>
                <a:sym typeface="Calibri"/>
              </a:rPr>
              <a:t>, A.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D. </a:t>
            </a:r>
            <a:r>
              <a:rPr lang="en-US" sz="3200" dirty="0" err="1">
                <a:solidFill>
                  <a:schemeClr val="dk1"/>
                </a:solidFill>
                <a:latin typeface="Calibri" panose="020F0502020204030204" pitchFamily="34" charset="0"/>
                <a:ea typeface="Calibri"/>
                <a:cs typeface="Calibri" panose="020F0502020204030204" pitchFamily="34" charset="0"/>
                <a:sym typeface="Calibri"/>
              </a:rPr>
              <a:t>Liberzon</a:t>
            </a:r>
            <a:r>
              <a:rPr lang="en-US" sz="3200" dirty="0">
                <a:solidFill>
                  <a:schemeClr val="dk1"/>
                </a:solidFill>
                <a:latin typeface="Calibri" panose="020F0502020204030204" pitchFamily="34" charset="0"/>
                <a:ea typeface="Calibri"/>
                <a:cs typeface="Calibri" panose="020F0502020204030204" pitchFamily="34" charset="0"/>
                <a:sym typeface="Calibri"/>
              </a:rPr>
              <a:t>, Adaptive control of </a:t>
            </a:r>
            <a:r>
              <a:rPr lang="en-US" sz="3200" dirty="0" err="1">
                <a:solidFill>
                  <a:schemeClr val="dk1"/>
                </a:solidFill>
                <a:latin typeface="Calibri" panose="020F0502020204030204" pitchFamily="34" charset="0"/>
                <a:ea typeface="Calibri"/>
                <a:cs typeface="Calibri" panose="020F0502020204030204" pitchFamily="34" charset="0"/>
                <a:sym typeface="Calibri"/>
              </a:rPr>
              <a:t>passifiable</a:t>
            </a:r>
            <a:r>
              <a:rPr lang="en-US" sz="3200" dirty="0">
                <a:solidFill>
                  <a:schemeClr val="dk1"/>
                </a:solidFill>
                <a:latin typeface="Calibri" panose="020F0502020204030204" pitchFamily="34" charset="0"/>
                <a:ea typeface="Calibri"/>
                <a:cs typeface="Calibri" panose="020F0502020204030204" pitchFamily="34" charset="0"/>
                <a:sym typeface="Calibri"/>
              </a:rPr>
              <a:t> linear systems with quantized measurements and </a:t>
            </a:r>
            <a:r>
              <a:rPr lang="tr-TR" sz="3200" dirty="0" smtClean="0">
                <a:solidFill>
                  <a:schemeClr val="dk1"/>
                </a:solidFill>
                <a:latin typeface="Calibri" panose="020F0502020204030204" pitchFamily="34" charset="0"/>
                <a:ea typeface="Calibri"/>
                <a:cs typeface="Calibri" panose="020F0502020204030204" pitchFamily="34" charset="0"/>
                <a:sym typeface="Calibri"/>
              </a:rPr>
              <a:t>	</a:t>
            </a:r>
            <a:r>
              <a:rPr lang="en-US" sz="3200" dirty="0" smtClean="0">
                <a:solidFill>
                  <a:schemeClr val="dk1"/>
                </a:solidFill>
                <a:latin typeface="Calibri" panose="020F0502020204030204" pitchFamily="34" charset="0"/>
                <a:ea typeface="Calibri"/>
                <a:cs typeface="Calibri" panose="020F0502020204030204" pitchFamily="34" charset="0"/>
                <a:sym typeface="Calibri"/>
              </a:rPr>
              <a:t>bounded </a:t>
            </a:r>
            <a:r>
              <a:rPr lang="en-US" sz="3200" dirty="0">
                <a:solidFill>
                  <a:schemeClr val="dk1"/>
                </a:solidFill>
                <a:latin typeface="Calibri" panose="020F0502020204030204" pitchFamily="34" charset="0"/>
                <a:ea typeface="Calibri"/>
                <a:cs typeface="Calibri" panose="020F0502020204030204" pitchFamily="34" charset="0"/>
                <a:sym typeface="Calibri"/>
              </a:rPr>
              <a:t>disturbances, </a:t>
            </a:r>
            <a:r>
              <a:rPr lang="en-US" sz="3200" dirty="0" smtClean="0">
                <a:solidFill>
                  <a:schemeClr val="dk1"/>
                </a:solidFill>
                <a:latin typeface="Calibri" panose="020F0502020204030204" pitchFamily="34" charset="0"/>
                <a:ea typeface="Calibri"/>
                <a:cs typeface="Calibri" panose="020F0502020204030204" pitchFamily="34" charset="0"/>
                <a:sym typeface="Calibri"/>
              </a:rPr>
              <a:t>Systems</a:t>
            </a:r>
            <a:r>
              <a:rPr lang="tr-TR" sz="3200" dirty="0" smtClean="0">
                <a:solidFill>
                  <a:schemeClr val="dk1"/>
                </a:solidFill>
                <a:latin typeface="Calibri" panose="020F0502020204030204" pitchFamily="34" charset="0"/>
                <a:ea typeface="Calibri"/>
                <a:cs typeface="Calibri" panose="020F0502020204030204" pitchFamily="34" charset="0"/>
                <a:sym typeface="Calibri"/>
              </a:rPr>
              <a:t> </a:t>
            </a:r>
            <a:r>
              <a:rPr lang="en-US" sz="3200" dirty="0" smtClean="0">
                <a:solidFill>
                  <a:schemeClr val="dk1"/>
                </a:solidFill>
                <a:latin typeface="Calibri" panose="020F0502020204030204" pitchFamily="34" charset="0"/>
                <a:ea typeface="Calibri"/>
                <a:cs typeface="Calibri" panose="020F0502020204030204" pitchFamily="34" charset="0"/>
                <a:sym typeface="Calibri"/>
              </a:rPr>
              <a:t>Control </a:t>
            </a:r>
            <a:r>
              <a:rPr lang="en-US" sz="3200" dirty="0">
                <a:solidFill>
                  <a:schemeClr val="dk1"/>
                </a:solidFill>
                <a:latin typeface="Calibri" panose="020F0502020204030204" pitchFamily="34" charset="0"/>
                <a:ea typeface="Calibri"/>
                <a:cs typeface="Calibri" panose="020F0502020204030204" pitchFamily="34" charset="0"/>
                <a:sym typeface="Calibri"/>
              </a:rPr>
              <a:t>Lett. 88 (2016) 62-67</a:t>
            </a:r>
            <a:r>
              <a:rPr lang="en-US" sz="3200" dirty="0" smtClean="0">
                <a:solidFill>
                  <a:schemeClr val="dk1"/>
                </a:solidFill>
                <a:latin typeface="Calibri" panose="020F0502020204030204" pitchFamily="34" charset="0"/>
                <a:ea typeface="Calibri"/>
                <a:cs typeface="Calibri" panose="020F0502020204030204" pitchFamily="34" charset="0"/>
                <a:sym typeface="Calibri"/>
              </a:rPr>
              <a:t>.</a:t>
            </a:r>
            <a:endParaRPr lang="tr-TR" sz="3200" dirty="0" smtClean="0">
              <a:solidFill>
                <a:schemeClr val="dk1"/>
              </a:solidFill>
              <a:latin typeface="Calibri" panose="020F0502020204030204" pitchFamily="34" charset="0"/>
              <a:ea typeface="Calibri"/>
              <a:cs typeface="Calibri" panose="020F0502020204030204" pitchFamily="34" charset="0"/>
              <a:sym typeface="Calibri"/>
            </a:endParaRPr>
          </a:p>
          <a:p>
            <a:pPr lvl="0"/>
            <a:endParaRPr sz="32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r>
              <a:rPr lang="tr-TR" sz="3200" dirty="0">
                <a:latin typeface="Calibri" panose="020F0502020204030204" pitchFamily="34" charset="0"/>
                <a:cs typeface="Calibri" panose="020F0502020204030204" pitchFamily="34" charset="0"/>
              </a:rPr>
              <a:t>[2] H.K. Khalil, Nonlinear Systems, 3rd ed., Prentice Hall, Upper Saddle River, NJ, 2002.</a:t>
            </a:r>
          </a:p>
          <a:p>
            <a:endParaRPr lang="tr-T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200" b="0" i="0" u="none" strike="noStrike" dirty="0" smtClean="0">
                <a:solidFill>
                  <a:schemeClr val="dk1"/>
                </a:solidFill>
                <a:latin typeface="Calibri" panose="020F0502020204030204" pitchFamily="34" charset="0"/>
                <a:ea typeface="Calibri"/>
                <a:cs typeface="Calibri" panose="020F0502020204030204" pitchFamily="34" charset="0"/>
                <a:sym typeface="Calibri"/>
              </a:rPr>
              <a:t>[</a:t>
            </a:r>
            <a:r>
              <a:rPr lang="tr-TR" sz="3200" b="0" i="0" u="none" strike="noStrike" dirty="0" smtClean="0">
                <a:solidFill>
                  <a:schemeClr val="dk1"/>
                </a:solidFill>
                <a:latin typeface="Calibri" panose="020F0502020204030204" pitchFamily="34" charset="0"/>
                <a:ea typeface="Calibri"/>
                <a:cs typeface="Calibri" panose="020F0502020204030204" pitchFamily="34" charset="0"/>
                <a:sym typeface="Calibri"/>
              </a:rPr>
              <a:t>3</a:t>
            </a:r>
            <a:r>
              <a:rPr lang="en-US" sz="3200" b="0" i="0" u="none" strike="noStrike" dirty="0" smtClean="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A.L.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Speed-gradient scheme and its application in adaptive control</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problems, </a:t>
            </a:r>
            <a:r>
              <a:rPr lang="en-US" sz="3200" dirty="0" err="1">
                <a:solidFill>
                  <a:schemeClr val="dk1"/>
                </a:solidFill>
                <a:latin typeface="Calibri" panose="020F0502020204030204" pitchFamily="34" charset="0"/>
                <a:ea typeface="Calibri"/>
                <a:cs typeface="Calibri" panose="020F0502020204030204" pitchFamily="34" charset="0"/>
                <a:sym typeface="Calibri"/>
              </a:rPr>
              <a:t>Autom</a:t>
            </a:r>
            <a:r>
              <a:rPr lang="en-US" sz="3200" dirty="0">
                <a:solidFill>
                  <a:schemeClr val="dk1"/>
                </a:solidFill>
                <a:latin typeface="Calibri" panose="020F0502020204030204" pitchFamily="34" charset="0"/>
                <a:ea typeface="Calibri"/>
                <a:cs typeface="Calibri" panose="020F0502020204030204" pitchFamily="34" charset="0"/>
                <a:sym typeface="Calibri"/>
              </a:rPr>
              <a:t>. Remote Control 40 (9) </a:t>
            </a:r>
            <a:r>
              <a:rPr lang="tr-TR" sz="3200" dirty="0" smtClean="0">
                <a:solidFill>
                  <a:schemeClr val="dk1"/>
                </a:solidFill>
                <a:latin typeface="Calibri" panose="020F0502020204030204" pitchFamily="34" charset="0"/>
                <a:ea typeface="Calibri"/>
                <a:cs typeface="Calibri" panose="020F0502020204030204" pitchFamily="34" charset="0"/>
                <a:sym typeface="Calibri"/>
              </a:rPr>
              <a:t>	</a:t>
            </a:r>
            <a:r>
              <a:rPr lang="en-US" sz="3200" dirty="0" smtClean="0">
                <a:solidFill>
                  <a:schemeClr val="dk1"/>
                </a:solidFill>
                <a:latin typeface="Calibri" panose="020F0502020204030204" pitchFamily="34" charset="0"/>
                <a:ea typeface="Calibri"/>
                <a:cs typeface="Calibri" panose="020F0502020204030204" pitchFamily="34" charset="0"/>
                <a:sym typeface="Calibri"/>
              </a:rPr>
              <a:t>(</a:t>
            </a:r>
            <a:r>
              <a:rPr lang="en-US" sz="3200" dirty="0">
                <a:solidFill>
                  <a:schemeClr val="dk1"/>
                </a:solidFill>
                <a:latin typeface="Calibri" panose="020F0502020204030204" pitchFamily="34" charset="0"/>
                <a:ea typeface="Calibri"/>
                <a:cs typeface="Calibri" panose="020F0502020204030204" pitchFamily="34" charset="0"/>
                <a:sym typeface="Calibri"/>
              </a:rPr>
              <a:t>1980) 1333–1342.</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b="0" i="0" u="none" strike="noStrike"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9"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0"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11"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References</a:t>
            </a:r>
            <a:endParaRPr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a:t>
            </a:r>
            <a:r>
              <a:rPr lang="tr-TR" sz="3200" b="0" i="0" u="none" strike="noStrike" cap="none" dirty="0">
                <a:solidFill>
                  <a:schemeClr val="lt1"/>
                </a:solidFill>
                <a:latin typeface="Times New Roman"/>
                <a:ea typeface="Times New Roman"/>
                <a:cs typeface="Times New Roman"/>
                <a:sym typeface="Times New Roman"/>
              </a:rPr>
              <a:t>Lorem Ipsum</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12285</Words>
  <Application>Microsoft Office PowerPoint</Application>
  <PresentationFormat>Custom</PresentationFormat>
  <Paragraphs>694</Paragraphs>
  <Slides>71</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Aptos</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Mustafa Arık</cp:lastModifiedBy>
  <cp:revision>338</cp:revision>
  <dcterms:modified xsi:type="dcterms:W3CDTF">2025-06-09T13:44:13Z</dcterms:modified>
</cp:coreProperties>
</file>